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6" r:id="rId2"/>
    <p:sldId id="290" r:id="rId3"/>
    <p:sldId id="286" r:id="rId4"/>
    <p:sldId id="285" r:id="rId5"/>
    <p:sldId id="287" r:id="rId6"/>
    <p:sldId id="273" r:id="rId7"/>
    <p:sldId id="274" r:id="rId8"/>
    <p:sldId id="272" r:id="rId9"/>
    <p:sldId id="271" r:id="rId10"/>
    <p:sldId id="277" r:id="rId11"/>
    <p:sldId id="281" r:id="rId12"/>
    <p:sldId id="296" r:id="rId13"/>
    <p:sldId id="297" r:id="rId14"/>
  </p:sldIdLst>
  <p:sldSz cx="12192000" cy="6858000"/>
  <p:notesSz cx="6858000" cy="9144000"/>
  <p:embeddedFontLst>
    <p:embeddedFont>
      <p:font typeface="Akrobat Black" panose="00000A00000000000000" charset="-52"/>
      <p:bold r:id="rId16"/>
    </p:embeddedFont>
    <p:embeddedFont>
      <p:font typeface="Blogger Sans" panose="020B0604020202020204" charset="-52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B9BAD-1653-433B-AABD-A6786A2752D1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B6958-46ED-4DD6-8230-53D85DFEB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4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D5B3-24A7-4353-8629-A3F729FC01A0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CA5E-BB59-44C8-92A8-FB1912E8677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54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63D7-816C-4FDD-A74D-3E49D574B689}" type="datetime1">
              <a:rPr lang="ru-RU" smtClean="0"/>
              <a:t>04.12.2024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CA5E-BB59-44C8-92A8-FB1912E86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7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9C67-28C5-4502-A942-726EA28468E7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CA5E-BB59-44C8-92A8-FB1912E86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051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17E0-6D5F-4E3E-8B17-935BB2643C55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CA5E-BB59-44C8-92A8-FB1912E8677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2883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2711-3D69-498A-95E7-C7FDC5AEC6CE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CA5E-BB59-44C8-92A8-FB1912E86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00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14EF-67D0-424A-9DD0-E44B79479CB8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CA5E-BB59-44C8-92A8-FB1912E8677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98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7D27-B831-407E-A214-CE782AC4B96E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CA5E-BB59-44C8-92A8-FB1912E86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720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2CC1-6687-45A9-B0D5-2D16FDFA4D5D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CA5E-BB59-44C8-92A8-FB1912E86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981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767-D819-423D-9A5D-B396BC852297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CA5E-BB59-44C8-92A8-FB1912E86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9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C5E9-FD32-438B-95AD-3F21B9B8F88F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CA5E-BB59-44C8-92A8-FB1912E86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38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98D1-0E55-4EBB-B38B-063650046D6F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CA5E-BB59-44C8-92A8-FB1912E86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8731-56DD-4A9F-A0F4-0570F22E40EF}" type="datetime1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CA5E-BB59-44C8-92A8-FB1912E86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1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780D-ED3E-4EA1-BCF5-5E080DD36D60}" type="datetime1">
              <a:rPr lang="ru-RU" smtClean="0"/>
              <a:t>04.12.2024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CA5E-BB59-44C8-92A8-FB1912E86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3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23F3-11C1-4DEF-80E7-1A5A09B32D92}" type="datetime1">
              <a:rPr lang="ru-RU" smtClean="0"/>
              <a:t>04.12.2024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CA5E-BB59-44C8-92A8-FB1912E86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1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A2F1-C3AF-4B0D-962D-C480335094E2}" type="datetime1">
              <a:rPr lang="ru-RU" smtClean="0"/>
              <a:t>04.12.2024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CA5E-BB59-44C8-92A8-FB1912E86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0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00B9-7343-4A08-9484-73B79DC54115}" type="datetime1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CA5E-BB59-44C8-92A8-FB1912E86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22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0458-C064-4BFD-829A-157B953E6547}" type="datetime1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CA5E-BB59-44C8-92A8-FB1912E86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9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9A5EBDF-2A9B-49DA-8497-83FFAA7293C1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72ECA5E-BB59-44C8-92A8-FB1912E86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98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342899"/>
            <a:ext cx="10471468" cy="2971801"/>
          </a:xfrm>
          <a:effectLst>
            <a:outerShdw dist="25400" dir="2700000" algn="tl" rotWithShape="0">
              <a:schemeClr val="tx1">
                <a:alpha val="80000"/>
              </a:schemeClr>
            </a:outerShdw>
          </a:effectLst>
        </p:spPr>
        <p:txBody>
          <a:bodyPr>
            <a:noAutofit/>
          </a:bodyPr>
          <a:lstStyle/>
          <a:p>
            <a:pPr>
              <a:lnSpc>
                <a:spcPts val="4600"/>
              </a:lnSpc>
            </a:pPr>
            <a:r>
              <a:rPr lang="ru-RU" sz="4200" dirty="0">
                <a:solidFill>
                  <a:srgbClr val="000080"/>
                </a:solidFill>
                <a:latin typeface="Akrobat Black" panose="00000A00000000000000" pitchFamily="50" charset="-52"/>
                <a:cs typeface="Calibri" pitchFamily="34" charset="0"/>
              </a:rPr>
              <a:t>Опыт и практические аспекты внедрения интеграционного обмена со справочно-правовой системой и региональной информационной системой в сфере закупок Республики Саха (Якутия)</a:t>
            </a:r>
            <a:endParaRPr lang="ru-RU" sz="4200" dirty="0">
              <a:latin typeface="Akrobat Black" panose="00000A00000000000000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040250"/>
            <a:ext cx="6400800" cy="194733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ГКУ РС(Я) </a:t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«Центр Закупок Республики Саха (Якутия)»</a:t>
            </a:r>
          </a:p>
          <a:p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Неустроева Алёна Петровна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EACC9A-5077-4BB2-BE73-BB3DF69F6E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0" y="3981785"/>
            <a:ext cx="2064265" cy="206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6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">
            <a:extLst>
              <a:ext uri="{FF2B5EF4-FFF2-40B4-BE49-F238E27FC236}">
                <a16:creationId xmlns:a16="http://schemas.microsoft.com/office/drawing/2014/main" id="{96C216AE-0F0B-4EFE-A7B8-7AC739996757}"/>
              </a:ext>
            </a:extLst>
          </p:cNvPr>
          <p:cNvSpPr/>
          <p:nvPr/>
        </p:nvSpPr>
        <p:spPr>
          <a:xfrm>
            <a:off x="3863339" y="355741"/>
            <a:ext cx="8622033" cy="836998"/>
          </a:xfrm>
          <a:prstGeom prst="roundRect">
            <a:avLst>
              <a:gd name="adj" fmla="val 30671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DC89BF42-78A4-4FFC-B426-0D3866413AE7}"/>
              </a:ext>
            </a:extLst>
          </p:cNvPr>
          <p:cNvSpPr txBox="1">
            <a:spLocks/>
          </p:cNvSpPr>
          <p:nvPr/>
        </p:nvSpPr>
        <p:spPr>
          <a:xfrm>
            <a:off x="684211" y="447240"/>
            <a:ext cx="11057845" cy="648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 b="1" cap="all">
                <a:ln w="3175" cmpd="sng">
                  <a:noFill/>
                </a:ln>
                <a:solidFill>
                  <a:schemeClr val="accent1"/>
                </a:solidFill>
                <a:effectLst>
                  <a:outerShdw dist="50800" dir="2700000" algn="tl">
                    <a:schemeClr val="tx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dirty="0"/>
              <a:t>Раздел «Видеоматериалы»</a:t>
            </a:r>
          </a:p>
        </p:txBody>
      </p:sp>
      <p:sp>
        <p:nvSpPr>
          <p:cNvPr id="8" name="Shape 17">
            <a:extLst>
              <a:ext uri="{FF2B5EF4-FFF2-40B4-BE49-F238E27FC236}">
                <a16:creationId xmlns:a16="http://schemas.microsoft.com/office/drawing/2014/main" id="{0BD629E5-FD0B-4AFA-9B03-99D3CC76EC09}"/>
              </a:ext>
            </a:extLst>
          </p:cNvPr>
          <p:cNvSpPr/>
          <p:nvPr/>
        </p:nvSpPr>
        <p:spPr>
          <a:xfrm>
            <a:off x="684211" y="1661159"/>
            <a:ext cx="3393243" cy="2492829"/>
          </a:xfrm>
          <a:prstGeom prst="roundRect">
            <a:avLst>
              <a:gd name="adj" fmla="val 270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endParaRPr lang="ru-RU" sz="1700" dirty="0"/>
          </a:p>
        </p:txBody>
      </p:sp>
      <p:sp>
        <p:nvSpPr>
          <p:cNvPr id="9" name="Text 19">
            <a:extLst>
              <a:ext uri="{FF2B5EF4-FFF2-40B4-BE49-F238E27FC236}">
                <a16:creationId xmlns:a16="http://schemas.microsoft.com/office/drawing/2014/main" id="{EFEA0BD6-CCD6-4840-ABF0-5F68E52DE800}"/>
              </a:ext>
            </a:extLst>
          </p:cNvPr>
          <p:cNvSpPr/>
          <p:nvPr/>
        </p:nvSpPr>
        <p:spPr>
          <a:xfrm>
            <a:off x="906408" y="2001178"/>
            <a:ext cx="2956931" cy="1816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82563" algn="just">
              <a:lnSpc>
                <a:spcPts val="1800"/>
              </a:lnSpc>
              <a:spcAft>
                <a:spcPts val="300"/>
              </a:spcAft>
            </a:pPr>
            <a:r>
              <a:rPr lang="ru-RU" sz="1500" spc="-7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Новый раздел, внедрённый в 2024 г.</a:t>
            </a:r>
          </a:p>
          <a:p>
            <a:pPr algn="just">
              <a:lnSpc>
                <a:spcPts val="1800"/>
              </a:lnSpc>
              <a:spcAft>
                <a:spcPts val="300"/>
              </a:spcAft>
            </a:pPr>
            <a:endParaRPr lang="ru-RU" sz="1500" spc="-70" dirty="0">
              <a:solidFill>
                <a:schemeClr val="accent1"/>
              </a:solidFill>
              <a:latin typeface="Blogger Sans" panose="02000506030000020004" pitchFamily="2" charset="-52"/>
              <a:ea typeface="Blogger Sans Medium" panose="02000506030000020004" pitchFamily="50" charset="0"/>
            </a:endParaRPr>
          </a:p>
          <a:p>
            <a:pPr algn="just">
              <a:lnSpc>
                <a:spcPts val="1800"/>
              </a:lnSpc>
              <a:spcAft>
                <a:spcPts val="300"/>
              </a:spcAft>
            </a:pPr>
            <a:r>
              <a:rPr lang="ru-RU" sz="1500" spc="-7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Содержание раздела:</a:t>
            </a:r>
          </a:p>
          <a:p>
            <a:pPr marL="285750" indent="-198438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spc="-7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Интернет Семинары;</a:t>
            </a:r>
          </a:p>
          <a:p>
            <a:pPr marL="285750" indent="-198438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spc="-7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Экспертный взгляд (подборка </a:t>
            </a:r>
            <a:r>
              <a:rPr lang="ru-RU" sz="1500" spc="-7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видеоновостей</a:t>
            </a:r>
            <a:r>
              <a:rPr lang="ru-RU" sz="1500" spc="-7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);</a:t>
            </a:r>
          </a:p>
          <a:p>
            <a:pPr marL="285750" indent="-198438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spc="-7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Видеоинструкции по использованию возможностей СПС.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BDF37397-04A1-4C62-9626-02F731DA4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833" y="500514"/>
            <a:ext cx="6336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EA6B0D-ADF0-42D7-A4BB-E74F2B668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300" y="1705429"/>
            <a:ext cx="5780495" cy="4593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hape 2">
            <a:extLst>
              <a:ext uri="{FF2B5EF4-FFF2-40B4-BE49-F238E27FC236}">
                <a16:creationId xmlns:a16="http://schemas.microsoft.com/office/drawing/2014/main" id="{79A915CF-2F09-49D0-9F9C-46CB68D2CAAA}"/>
              </a:ext>
            </a:extLst>
          </p:cNvPr>
          <p:cNvSpPr/>
          <p:nvPr/>
        </p:nvSpPr>
        <p:spPr>
          <a:xfrm>
            <a:off x="551350" y="1399618"/>
            <a:ext cx="3393243" cy="531361"/>
          </a:xfrm>
          <a:prstGeom prst="roundRect">
            <a:avLst>
              <a:gd name="adj" fmla="val 340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2541310A-81BC-49D7-A6E7-B92B5963E194}"/>
              </a:ext>
            </a:extLst>
          </p:cNvPr>
          <p:cNvSpPr/>
          <p:nvPr/>
        </p:nvSpPr>
        <p:spPr>
          <a:xfrm>
            <a:off x="753909" y="1485298"/>
            <a:ext cx="2988456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Материалы в формате видео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Black" panose="00000A00000000000000" pitchFamily="50" charset="-52"/>
              <a:ea typeface="Petrona Bold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3925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">
            <a:extLst>
              <a:ext uri="{FF2B5EF4-FFF2-40B4-BE49-F238E27FC236}">
                <a16:creationId xmlns:a16="http://schemas.microsoft.com/office/drawing/2014/main" id="{A293D397-D7B6-4105-96C2-D0FA338F00B7}"/>
              </a:ext>
            </a:extLst>
          </p:cNvPr>
          <p:cNvSpPr/>
          <p:nvPr/>
        </p:nvSpPr>
        <p:spPr>
          <a:xfrm>
            <a:off x="1799771" y="355741"/>
            <a:ext cx="10685600" cy="836998"/>
          </a:xfrm>
          <a:prstGeom prst="roundRect">
            <a:avLst>
              <a:gd name="adj" fmla="val 30671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DC89BF42-78A4-4FFC-B426-0D3866413AE7}"/>
              </a:ext>
            </a:extLst>
          </p:cNvPr>
          <p:cNvSpPr txBox="1">
            <a:spLocks/>
          </p:cNvSpPr>
          <p:nvPr/>
        </p:nvSpPr>
        <p:spPr>
          <a:xfrm>
            <a:off x="684212" y="447240"/>
            <a:ext cx="11188474" cy="648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 b="1" cap="all">
                <a:ln w="3175" cmpd="sng">
                  <a:noFill/>
                </a:ln>
                <a:solidFill>
                  <a:schemeClr val="accent1"/>
                </a:solidFill>
                <a:effectLst>
                  <a:outerShdw dist="50800" dir="2700000" algn="tl">
                    <a:schemeClr val="tx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3200" dirty="0"/>
              <a:t>Вызов справки в личном кабинете системы</a:t>
            </a:r>
          </a:p>
        </p:txBody>
      </p:sp>
      <p:sp>
        <p:nvSpPr>
          <p:cNvPr id="8" name="Shape 17">
            <a:extLst>
              <a:ext uri="{FF2B5EF4-FFF2-40B4-BE49-F238E27FC236}">
                <a16:creationId xmlns:a16="http://schemas.microsoft.com/office/drawing/2014/main" id="{0BD629E5-FD0B-4AFA-9B03-99D3CC76EC09}"/>
              </a:ext>
            </a:extLst>
          </p:cNvPr>
          <p:cNvSpPr/>
          <p:nvPr/>
        </p:nvSpPr>
        <p:spPr>
          <a:xfrm>
            <a:off x="684211" y="1661885"/>
            <a:ext cx="3522029" cy="4962215"/>
          </a:xfrm>
          <a:prstGeom prst="roundRect">
            <a:avLst>
              <a:gd name="adj" fmla="val 270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endParaRPr lang="ru-RU" sz="1700" dirty="0"/>
          </a:p>
        </p:txBody>
      </p:sp>
      <p:sp>
        <p:nvSpPr>
          <p:cNvPr id="9" name="Text 19">
            <a:extLst>
              <a:ext uri="{FF2B5EF4-FFF2-40B4-BE49-F238E27FC236}">
                <a16:creationId xmlns:a16="http://schemas.microsoft.com/office/drawing/2014/main" id="{EFEA0BD6-CCD6-4840-ABF0-5F68E52DE800}"/>
              </a:ext>
            </a:extLst>
          </p:cNvPr>
          <p:cNvSpPr/>
          <p:nvPr/>
        </p:nvSpPr>
        <p:spPr>
          <a:xfrm>
            <a:off x="906408" y="2016658"/>
            <a:ext cx="3069157" cy="40488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82563" algn="just">
              <a:lnSpc>
                <a:spcPts val="1800"/>
              </a:lnSpc>
              <a:spcAft>
                <a:spcPts val="300"/>
              </a:spcAft>
            </a:pPr>
            <a:r>
              <a:rPr lang="ru-RU" sz="1500" spc="-7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Ссылки на материалы, регулирующие тот документ, с которого вызван сервис «Справка (Помощь)».</a:t>
            </a:r>
          </a:p>
          <a:p>
            <a:pPr indent="182563" algn="just">
              <a:lnSpc>
                <a:spcPts val="1800"/>
              </a:lnSpc>
              <a:spcAft>
                <a:spcPts val="300"/>
              </a:spcAft>
            </a:pPr>
            <a:endParaRPr lang="ru-RU" sz="1500" spc="-70" dirty="0">
              <a:solidFill>
                <a:schemeClr val="accent1"/>
              </a:solidFill>
              <a:latin typeface="Blogger Sans" panose="02000506030000020004" pitchFamily="2" charset="-52"/>
              <a:ea typeface="Blogger Sans Medium" panose="02000506030000020004" pitchFamily="50" charset="0"/>
            </a:endParaRPr>
          </a:p>
          <a:p>
            <a:pPr indent="182563" algn="just">
              <a:lnSpc>
                <a:spcPts val="1800"/>
              </a:lnSpc>
              <a:spcAft>
                <a:spcPts val="300"/>
              </a:spcAft>
            </a:pPr>
            <a:r>
              <a:rPr lang="ru-RU" sz="1500" spc="-7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Например: </a:t>
            </a:r>
          </a:p>
          <a:p>
            <a:pPr marL="266700" indent="-174625" algn="just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spc="-7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«Совокупный годовой объёмом закупок»;</a:t>
            </a:r>
          </a:p>
          <a:p>
            <a:pPr marL="266700" indent="-174625" algn="just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spc="-7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«План-график (лот плана-графика)»;</a:t>
            </a:r>
          </a:p>
          <a:p>
            <a:pPr marL="266700" indent="-174625" algn="just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spc="-7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«Заявка на закупку»;</a:t>
            </a:r>
          </a:p>
          <a:p>
            <a:pPr marL="266700" indent="-174625" algn="just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spc="-7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«Задание на закупку»</a:t>
            </a:r>
          </a:p>
          <a:p>
            <a:pPr indent="182563" algn="just">
              <a:lnSpc>
                <a:spcPts val="1800"/>
              </a:lnSpc>
              <a:spcAft>
                <a:spcPts val="300"/>
              </a:spcAft>
            </a:pPr>
            <a:endParaRPr lang="ru-RU" sz="1500" spc="-70" dirty="0">
              <a:solidFill>
                <a:schemeClr val="accent1"/>
              </a:solidFill>
              <a:latin typeface="Blogger Sans" panose="02000506030000020004" pitchFamily="2" charset="-52"/>
              <a:ea typeface="Blogger Sans Medium" panose="02000506030000020004" pitchFamily="50" charset="0"/>
            </a:endParaRPr>
          </a:p>
          <a:p>
            <a:pPr indent="182563" algn="just">
              <a:lnSpc>
                <a:spcPts val="1800"/>
              </a:lnSpc>
              <a:spcAft>
                <a:spcPts val="300"/>
              </a:spcAft>
            </a:pPr>
            <a:r>
              <a:rPr lang="ru-RU" sz="1500" spc="-7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Количество правовых актов может изменяться, в связи с принятием (введением в действие) или отменой правовых актов.</a:t>
            </a:r>
          </a:p>
          <a:p>
            <a:pPr indent="182563" algn="just">
              <a:lnSpc>
                <a:spcPts val="1800"/>
              </a:lnSpc>
              <a:spcAft>
                <a:spcPts val="300"/>
              </a:spcAft>
            </a:pPr>
            <a:endParaRPr lang="ru-RU" sz="1500" spc="-70" dirty="0">
              <a:solidFill>
                <a:schemeClr val="accent1"/>
              </a:solidFill>
              <a:latin typeface="Blogger Sans" panose="02000506030000020004" pitchFamily="2" charset="-52"/>
              <a:ea typeface="Blogger Sans Medium" panose="02000506030000020004" pitchFamily="50" charset="0"/>
            </a:endParaRPr>
          </a:p>
          <a:p>
            <a:pPr indent="182563" algn="just">
              <a:lnSpc>
                <a:spcPts val="1800"/>
              </a:lnSpc>
              <a:spcAft>
                <a:spcPts val="300"/>
              </a:spcAft>
            </a:pPr>
            <a:r>
              <a:rPr lang="ru-RU" sz="1500" spc="-7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Размещено в рабочей зоне заказчика. Требуется логин и пароль</a:t>
            </a:r>
          </a:p>
        </p:txBody>
      </p:sp>
      <p:sp>
        <p:nvSpPr>
          <p:cNvPr id="12" name="Shape 2">
            <a:extLst>
              <a:ext uri="{FF2B5EF4-FFF2-40B4-BE49-F238E27FC236}">
                <a16:creationId xmlns:a16="http://schemas.microsoft.com/office/drawing/2014/main" id="{15488937-214D-4905-9EF3-069A147247A5}"/>
              </a:ext>
            </a:extLst>
          </p:cNvPr>
          <p:cNvSpPr/>
          <p:nvPr/>
        </p:nvSpPr>
        <p:spPr>
          <a:xfrm>
            <a:off x="450792" y="1399618"/>
            <a:ext cx="3221322" cy="531361"/>
          </a:xfrm>
          <a:prstGeom prst="roundRect">
            <a:avLst>
              <a:gd name="adj" fmla="val 340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C52E9E96-D9A6-455C-91C0-CEEC92B5307E}"/>
              </a:ext>
            </a:extLst>
          </p:cNvPr>
          <p:cNvSpPr/>
          <p:nvPr/>
        </p:nvSpPr>
        <p:spPr>
          <a:xfrm>
            <a:off x="641102" y="1485298"/>
            <a:ext cx="2906646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Справка (Помощь)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Black" panose="00000A00000000000000" pitchFamily="50" charset="-52"/>
              <a:ea typeface="Petrona Bold" pitchFamily="34" charset="-12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FED345-E9EF-4A58-BDC9-5742885FB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659" y="1260990"/>
            <a:ext cx="6921114" cy="33127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41A89B-B8C2-45EE-A8E2-DCBC6F33D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662" y="1593635"/>
            <a:ext cx="2886530" cy="1432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1C75CCA-210D-467A-8772-79D2AE27B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862" y="3094407"/>
            <a:ext cx="4312219" cy="3529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A4E295-2F0E-4116-9194-F3FE4B0E6C3D}"/>
              </a:ext>
            </a:extLst>
          </p:cNvPr>
          <p:cNvSpPr/>
          <p:nvPr/>
        </p:nvSpPr>
        <p:spPr>
          <a:xfrm>
            <a:off x="8924925" y="1895475"/>
            <a:ext cx="1209675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E183D2F-9232-4469-B3F1-348DCBF92EFC}"/>
              </a:ext>
            </a:extLst>
          </p:cNvPr>
          <p:cNvSpPr/>
          <p:nvPr/>
        </p:nvSpPr>
        <p:spPr>
          <a:xfrm>
            <a:off x="10185400" y="1895475"/>
            <a:ext cx="1209675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7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8178391-F12E-485C-BD67-5BF22218A2CF}"/>
              </a:ext>
            </a:extLst>
          </p:cNvPr>
          <p:cNvGrpSpPr/>
          <p:nvPr/>
        </p:nvGrpSpPr>
        <p:grpSpPr>
          <a:xfrm>
            <a:off x="809636" y="2519576"/>
            <a:ext cx="10563758" cy="3088744"/>
            <a:chOff x="809636" y="1448422"/>
            <a:chExt cx="10563758" cy="3088744"/>
          </a:xfrm>
        </p:grpSpPr>
        <p:sp>
          <p:nvSpPr>
            <p:cNvPr id="39" name="Shape 8">
              <a:extLst>
                <a:ext uri="{FF2B5EF4-FFF2-40B4-BE49-F238E27FC236}">
                  <a16:creationId xmlns:a16="http://schemas.microsoft.com/office/drawing/2014/main" id="{E8F2A4B9-9986-43E0-941A-C6670D113E59}"/>
                </a:ext>
              </a:extLst>
            </p:cNvPr>
            <p:cNvSpPr/>
            <p:nvPr/>
          </p:nvSpPr>
          <p:spPr>
            <a:xfrm>
              <a:off x="809636" y="1765050"/>
              <a:ext cx="10563758" cy="2772116"/>
            </a:xfrm>
            <a:prstGeom prst="roundRect">
              <a:avLst>
                <a:gd name="adj" fmla="val 4611"/>
              </a:avLst>
            </a:prstGeom>
            <a:solidFill>
              <a:srgbClr val="CCEEFF"/>
            </a:solidFill>
            <a:ln w="7620">
              <a:solidFill>
                <a:srgbClr val="B2D4E5"/>
              </a:solidFill>
              <a:prstDash val="solid"/>
            </a:ln>
            <a:effectLst>
              <a:outerShdw blurRad="190500" dist="127000" dir="2700000" algn="tl" rotWithShape="0">
                <a:prstClr val="black">
                  <a:alpha val="30000"/>
                </a:prstClr>
              </a:outerShdw>
            </a:effectLst>
          </p:spPr>
        </p:sp>
        <p:sp>
          <p:nvSpPr>
            <p:cNvPr id="23" name="Shape 2">
              <a:extLst>
                <a:ext uri="{FF2B5EF4-FFF2-40B4-BE49-F238E27FC236}">
                  <a16:creationId xmlns:a16="http://schemas.microsoft.com/office/drawing/2014/main" id="{DE698CD9-311F-4BDB-B24C-1CDCDB652CB2}"/>
                </a:ext>
              </a:extLst>
            </p:cNvPr>
            <p:cNvSpPr/>
            <p:nvPr/>
          </p:nvSpPr>
          <p:spPr>
            <a:xfrm>
              <a:off x="1049265" y="1448422"/>
              <a:ext cx="10093470" cy="531361"/>
            </a:xfrm>
            <a:prstGeom prst="roundRect">
              <a:avLst>
                <a:gd name="adj" fmla="val 3401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Text 3">
              <a:extLst>
                <a:ext uri="{FF2B5EF4-FFF2-40B4-BE49-F238E27FC236}">
                  <a16:creationId xmlns:a16="http://schemas.microsoft.com/office/drawing/2014/main" id="{0E441866-C8A0-42AA-BB1C-BF75CB78CFDD}"/>
                </a:ext>
              </a:extLst>
            </p:cNvPr>
            <p:cNvSpPr/>
            <p:nvPr/>
          </p:nvSpPr>
          <p:spPr>
            <a:xfrm>
              <a:off x="1243049" y="1548673"/>
              <a:ext cx="8582438" cy="36098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krobat Black" panose="00000A00000000000000" pitchFamily="50" charset="-52"/>
                  <a:ea typeface="Petrona Bold" pitchFamily="34" charset="-122"/>
                </a:rPr>
                <a:t>Всегда актуальная информация (автоматическое обновление) </a:t>
              </a:r>
            </a:p>
          </p:txBody>
        </p:sp>
        <p:sp>
          <p:nvSpPr>
            <p:cNvPr id="31" name="Shape 2">
              <a:extLst>
                <a:ext uri="{FF2B5EF4-FFF2-40B4-BE49-F238E27FC236}">
                  <a16:creationId xmlns:a16="http://schemas.microsoft.com/office/drawing/2014/main" id="{3A9357FF-0D05-4320-8E79-D4ED87740326}"/>
                </a:ext>
              </a:extLst>
            </p:cNvPr>
            <p:cNvSpPr/>
            <p:nvPr/>
          </p:nvSpPr>
          <p:spPr>
            <a:xfrm>
              <a:off x="1049265" y="2215898"/>
              <a:ext cx="10093470" cy="531361"/>
            </a:xfrm>
            <a:prstGeom prst="roundRect">
              <a:avLst>
                <a:gd name="adj" fmla="val 3401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Text 9">
              <a:extLst>
                <a:ext uri="{FF2B5EF4-FFF2-40B4-BE49-F238E27FC236}">
                  <a16:creationId xmlns:a16="http://schemas.microsoft.com/office/drawing/2014/main" id="{6F68BC24-9281-45FA-8512-53346873E618}"/>
                </a:ext>
              </a:extLst>
            </p:cNvPr>
            <p:cNvSpPr/>
            <p:nvPr/>
          </p:nvSpPr>
          <p:spPr>
            <a:xfrm>
              <a:off x="1243049" y="2301578"/>
              <a:ext cx="9564288" cy="3600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krobat Black" panose="00000A00000000000000" pitchFamily="50" charset="-52"/>
                  <a:ea typeface="Petrona Bold" pitchFamily="34" charset="-122"/>
                </a:rPr>
                <a:t>Всесторонняя методическая поддержка специалистов в сфере закупок</a:t>
              </a:r>
            </a:p>
          </p:txBody>
        </p:sp>
        <p:sp>
          <p:nvSpPr>
            <p:cNvPr id="32" name="Shape 2">
              <a:extLst>
                <a:ext uri="{FF2B5EF4-FFF2-40B4-BE49-F238E27FC236}">
                  <a16:creationId xmlns:a16="http://schemas.microsoft.com/office/drawing/2014/main" id="{7627BCED-83EF-442C-9717-73AA80CB39D1}"/>
                </a:ext>
              </a:extLst>
            </p:cNvPr>
            <p:cNvSpPr/>
            <p:nvPr/>
          </p:nvSpPr>
          <p:spPr>
            <a:xfrm>
              <a:off x="1049265" y="2989575"/>
              <a:ext cx="10093470" cy="531361"/>
            </a:xfrm>
            <a:prstGeom prst="roundRect">
              <a:avLst>
                <a:gd name="adj" fmla="val 3401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Text 15">
              <a:extLst>
                <a:ext uri="{FF2B5EF4-FFF2-40B4-BE49-F238E27FC236}">
                  <a16:creationId xmlns:a16="http://schemas.microsoft.com/office/drawing/2014/main" id="{E9C2CEEB-8E86-4461-A978-8B20083EEADE}"/>
                </a:ext>
              </a:extLst>
            </p:cNvPr>
            <p:cNvSpPr/>
            <p:nvPr/>
          </p:nvSpPr>
          <p:spPr>
            <a:xfrm>
              <a:off x="1243049" y="3074762"/>
              <a:ext cx="9899686" cy="36098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krobat Black" panose="00000A00000000000000" pitchFamily="50" charset="-52"/>
                  <a:ea typeface="Petrona Bold" pitchFamily="34" charset="-122"/>
                </a:rPr>
                <a:t>Возможность повышать квалификацию путем использования методических и видео материалов</a:t>
              </a:r>
            </a:p>
          </p:txBody>
        </p:sp>
        <p:sp>
          <p:nvSpPr>
            <p:cNvPr id="34" name="Shape 2">
              <a:extLst>
                <a:ext uri="{FF2B5EF4-FFF2-40B4-BE49-F238E27FC236}">
                  <a16:creationId xmlns:a16="http://schemas.microsoft.com/office/drawing/2014/main" id="{79703B0E-EBB2-4BC0-9970-6BBEC6D9A785}"/>
                </a:ext>
              </a:extLst>
            </p:cNvPr>
            <p:cNvSpPr/>
            <p:nvPr/>
          </p:nvSpPr>
          <p:spPr>
            <a:xfrm>
              <a:off x="1049265" y="3766294"/>
              <a:ext cx="10093469" cy="531361"/>
            </a:xfrm>
            <a:prstGeom prst="roundRect">
              <a:avLst>
                <a:gd name="adj" fmla="val 3401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Text 15">
              <a:extLst>
                <a:ext uri="{FF2B5EF4-FFF2-40B4-BE49-F238E27FC236}">
                  <a16:creationId xmlns:a16="http://schemas.microsoft.com/office/drawing/2014/main" id="{21238B05-6E09-4688-B76F-70655AFCC401}"/>
                </a:ext>
              </a:extLst>
            </p:cNvPr>
            <p:cNvSpPr/>
            <p:nvPr/>
          </p:nvSpPr>
          <p:spPr>
            <a:xfrm>
              <a:off x="1243049" y="3844057"/>
              <a:ext cx="4977723" cy="36098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krobat Black" panose="00000A00000000000000" pitchFamily="50" charset="-52"/>
                  <a:ea typeface="Petrona Bold" pitchFamily="34" charset="-122"/>
                </a:rPr>
                <a:t>Доступ к сервисам и материалам в одном месте</a:t>
              </a:r>
            </a:p>
          </p:txBody>
        </p:sp>
      </p:grpSp>
      <p:sp>
        <p:nvSpPr>
          <p:cNvPr id="21" name="Shape 2">
            <a:extLst>
              <a:ext uri="{FF2B5EF4-FFF2-40B4-BE49-F238E27FC236}">
                <a16:creationId xmlns:a16="http://schemas.microsoft.com/office/drawing/2014/main" id="{4C825C9D-23D0-4717-B8DD-3B031278559F}"/>
              </a:ext>
            </a:extLst>
          </p:cNvPr>
          <p:cNvSpPr/>
          <p:nvPr/>
        </p:nvSpPr>
        <p:spPr>
          <a:xfrm>
            <a:off x="5921830" y="355741"/>
            <a:ext cx="6563542" cy="836998"/>
          </a:xfrm>
          <a:prstGeom prst="roundRect">
            <a:avLst>
              <a:gd name="adj" fmla="val 30671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22" name="Заголовок 3">
            <a:extLst>
              <a:ext uri="{FF2B5EF4-FFF2-40B4-BE49-F238E27FC236}">
                <a16:creationId xmlns:a16="http://schemas.microsoft.com/office/drawing/2014/main" id="{03F24C78-93A1-4B6D-AF4E-D4D11BCFFC04}"/>
              </a:ext>
            </a:extLst>
          </p:cNvPr>
          <p:cNvSpPr txBox="1">
            <a:spLocks/>
          </p:cNvSpPr>
          <p:nvPr/>
        </p:nvSpPr>
        <p:spPr>
          <a:xfrm>
            <a:off x="1241561" y="460422"/>
            <a:ext cx="10578148" cy="648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 b="1" cap="all">
                <a:ln w="3175" cmpd="sng">
                  <a:noFill/>
                </a:ln>
                <a:solidFill>
                  <a:schemeClr val="accent1"/>
                </a:solidFill>
                <a:effectLst>
                  <a:outerShdw dist="50800" dir="2700000" algn="tl">
                    <a:schemeClr val="tx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cap="none" dirty="0"/>
              <a:t>Результаты внедрения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391148-CE44-4F82-8A91-D2FF64562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6" y="206400"/>
            <a:ext cx="2064265" cy="206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9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>
            <a:extLst>
              <a:ext uri="{FF2B5EF4-FFF2-40B4-BE49-F238E27FC236}">
                <a16:creationId xmlns:a16="http://schemas.microsoft.com/office/drawing/2014/main" id="{269A59D1-C141-4517-8292-269C3F3C0BCB}"/>
              </a:ext>
            </a:extLst>
          </p:cNvPr>
          <p:cNvSpPr/>
          <p:nvPr/>
        </p:nvSpPr>
        <p:spPr>
          <a:xfrm>
            <a:off x="5921830" y="355741"/>
            <a:ext cx="6563542" cy="836998"/>
          </a:xfrm>
          <a:prstGeom prst="roundRect">
            <a:avLst>
              <a:gd name="adj" fmla="val 30671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3F51B515-CA85-4785-997C-724131E06DD1}"/>
              </a:ext>
            </a:extLst>
          </p:cNvPr>
          <p:cNvSpPr txBox="1">
            <a:spLocks/>
          </p:cNvSpPr>
          <p:nvPr/>
        </p:nvSpPr>
        <p:spPr>
          <a:xfrm>
            <a:off x="1241561" y="460422"/>
            <a:ext cx="10578148" cy="648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 b="1" cap="all">
                <a:ln w="3175" cmpd="sng">
                  <a:noFill/>
                </a:ln>
                <a:solidFill>
                  <a:schemeClr val="accent1"/>
                </a:solidFill>
                <a:effectLst>
                  <a:outerShdw dist="50800" dir="2700000" algn="tl">
                    <a:schemeClr val="tx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cap="none" dirty="0"/>
              <a:t>Спасибо за внимание</a:t>
            </a:r>
          </a:p>
        </p:txBody>
      </p:sp>
      <p:sp>
        <p:nvSpPr>
          <p:cNvPr id="7" name="Shape 2">
            <a:extLst>
              <a:ext uri="{FF2B5EF4-FFF2-40B4-BE49-F238E27FC236}">
                <a16:creationId xmlns:a16="http://schemas.microsoft.com/office/drawing/2014/main" id="{12714697-72E9-4B2D-8959-880CC133761B}"/>
              </a:ext>
            </a:extLst>
          </p:cNvPr>
          <p:cNvSpPr/>
          <p:nvPr/>
        </p:nvSpPr>
        <p:spPr>
          <a:xfrm>
            <a:off x="6191694" y="1513420"/>
            <a:ext cx="4143554" cy="1678354"/>
          </a:xfrm>
          <a:prstGeom prst="roundRect">
            <a:avLst>
              <a:gd name="adj" fmla="val 340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AD213810-552A-4701-83E5-5BA51408AF0F}"/>
              </a:ext>
            </a:extLst>
          </p:cNvPr>
          <p:cNvSpPr/>
          <p:nvPr/>
        </p:nvSpPr>
        <p:spPr>
          <a:xfrm>
            <a:off x="6342636" y="1709134"/>
            <a:ext cx="389503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Расширенную версию презентации можно найти по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QR-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коду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Black" panose="00000A00000000000000" pitchFamily="50" charset="-52"/>
              <a:ea typeface="Petrona Bold" pitchFamily="34" charset="-12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D9CAC-A16E-41CE-86BB-23C16368D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8" y="988543"/>
            <a:ext cx="5056516" cy="5056516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9075F460-2ADD-4E65-9D16-77E101132721}"/>
              </a:ext>
            </a:extLst>
          </p:cNvPr>
          <p:cNvSpPr/>
          <p:nvPr/>
        </p:nvSpPr>
        <p:spPr>
          <a:xfrm flipH="1">
            <a:off x="7418165" y="2515456"/>
            <a:ext cx="1570008" cy="52104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8779A-C19F-4A09-A218-B9C6F5505C6B}"/>
              </a:ext>
            </a:extLst>
          </p:cNvPr>
          <p:cNvSpPr txBox="1"/>
          <p:nvPr/>
        </p:nvSpPr>
        <p:spPr>
          <a:xfrm>
            <a:off x="6096000" y="3512455"/>
            <a:ext cx="579982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Андрей Семенович Барашков</a:t>
            </a:r>
            <a:r>
              <a:rPr lang="ru-RU" dirty="0"/>
              <a:t>, </a:t>
            </a:r>
            <a:br>
              <a:rPr lang="ru-RU" dirty="0"/>
            </a:br>
            <a:r>
              <a:rPr lang="ru-RU" sz="1600" dirty="0"/>
              <a:t>начальник отдела анализа и организации работ комиссии </a:t>
            </a:r>
            <a:br>
              <a:rPr lang="ru-RU" sz="1600" dirty="0"/>
            </a:br>
            <a:r>
              <a:rPr lang="ru-RU" sz="1600" dirty="0"/>
              <a:t>Центр закупок Республика Саха (Якутия)</a:t>
            </a:r>
          </a:p>
          <a:p>
            <a:r>
              <a:rPr lang="ru-RU" sz="2400" dirty="0"/>
              <a:t>+7 (914) 271-99-97</a:t>
            </a:r>
          </a:p>
          <a:p>
            <a:r>
              <a:rPr lang="ru-RU" sz="2400" dirty="0"/>
              <a:t>+7 (4112) 507-156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61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">
            <a:extLst>
              <a:ext uri="{FF2B5EF4-FFF2-40B4-BE49-F238E27FC236}">
                <a16:creationId xmlns:a16="http://schemas.microsoft.com/office/drawing/2014/main" id="{ED293304-4F55-4D82-9B4C-58FBCB26DFEE}"/>
              </a:ext>
            </a:extLst>
          </p:cNvPr>
          <p:cNvSpPr/>
          <p:nvPr/>
        </p:nvSpPr>
        <p:spPr>
          <a:xfrm>
            <a:off x="891913" y="355741"/>
            <a:ext cx="11515081" cy="836998"/>
          </a:xfrm>
          <a:prstGeom prst="roundRect">
            <a:avLst>
              <a:gd name="adj" fmla="val 30671"/>
            </a:avLst>
          </a:prstGeom>
          <a:ln>
            <a:noFill/>
          </a:ln>
          <a:scene3d>
            <a:camera prst="orthographicFront"/>
            <a:lightRig rig="brightRoom" dir="t"/>
          </a:scene3d>
          <a:sp3d prstMaterial="matte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47240"/>
            <a:ext cx="10536854" cy="648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/>
                </a:solidFill>
                <a:effectLst>
                  <a:outerShdw dist="50800" dir="2700000" algn="tl">
                    <a:schemeClr val="tx1">
                      <a:alpha val="80000"/>
                    </a:schemeClr>
                  </a:outerShdw>
                </a:effectLst>
              </a:rPr>
              <a:t>Региональная информационная система в сфере закупок Республики Саха (Якутия)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1174AF0-F983-4161-8C5C-D6DBEE4CDDF9}"/>
              </a:ext>
            </a:extLst>
          </p:cNvPr>
          <p:cNvGrpSpPr/>
          <p:nvPr/>
        </p:nvGrpSpPr>
        <p:grpSpPr>
          <a:xfrm>
            <a:off x="1403020" y="2148841"/>
            <a:ext cx="5084607" cy="2304505"/>
            <a:chOff x="794563" y="2844955"/>
            <a:chExt cx="5533164" cy="2528234"/>
          </a:xfrm>
        </p:grpSpPr>
        <p:sp>
          <p:nvSpPr>
            <p:cNvPr id="12" name="Shape 8">
              <a:extLst>
                <a:ext uri="{FF2B5EF4-FFF2-40B4-BE49-F238E27FC236}">
                  <a16:creationId xmlns:a16="http://schemas.microsoft.com/office/drawing/2014/main" id="{204DCFA7-FC06-4832-96DD-24F7026CED71}"/>
                </a:ext>
              </a:extLst>
            </p:cNvPr>
            <p:cNvSpPr/>
            <p:nvPr/>
          </p:nvSpPr>
          <p:spPr>
            <a:xfrm>
              <a:off x="891913" y="3108693"/>
              <a:ext cx="5348155" cy="2264496"/>
            </a:xfrm>
            <a:prstGeom prst="roundRect">
              <a:avLst>
                <a:gd name="adj" fmla="val 4611"/>
              </a:avLst>
            </a:prstGeom>
            <a:solidFill>
              <a:srgbClr val="CCEEFF"/>
            </a:solidFill>
            <a:ln w="7620">
              <a:solidFill>
                <a:srgbClr val="B2D4E5"/>
              </a:solidFill>
              <a:prstDash val="solid"/>
            </a:ln>
            <a:effectLst>
              <a:outerShdw blurRad="190500" dist="127000" dir="2700000" algn="tl" rotWithShape="0">
                <a:prstClr val="black">
                  <a:alpha val="30000"/>
                </a:prstClr>
              </a:outerShdw>
            </a:effectLst>
          </p:spPr>
        </p:sp>
        <p:sp>
          <p:nvSpPr>
            <p:cNvPr id="6" name="Shape 2">
              <a:extLst>
                <a:ext uri="{FF2B5EF4-FFF2-40B4-BE49-F238E27FC236}">
                  <a16:creationId xmlns:a16="http://schemas.microsoft.com/office/drawing/2014/main" id="{9562F7F6-DA09-4B18-84EA-8D0480D6315E}"/>
                </a:ext>
              </a:extLst>
            </p:cNvPr>
            <p:cNvSpPr/>
            <p:nvPr/>
          </p:nvSpPr>
          <p:spPr>
            <a:xfrm>
              <a:off x="794563" y="2844955"/>
              <a:ext cx="5533164" cy="531361"/>
            </a:xfrm>
            <a:prstGeom prst="roundRect">
              <a:avLst>
                <a:gd name="adj" fmla="val 3401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813B3CF7-0460-4B30-90A8-CC8683DDEB35}"/>
                </a:ext>
              </a:extLst>
            </p:cNvPr>
            <p:cNvGrpSpPr/>
            <p:nvPr/>
          </p:nvGrpSpPr>
          <p:grpSpPr>
            <a:xfrm>
              <a:off x="979573" y="2930635"/>
              <a:ext cx="5260495" cy="2442554"/>
              <a:chOff x="979573" y="2930635"/>
              <a:chExt cx="5260495" cy="2442554"/>
            </a:xfrm>
          </p:grpSpPr>
          <p:sp>
            <p:nvSpPr>
              <p:cNvPr id="7" name="Text 3">
                <a:extLst>
                  <a:ext uri="{FF2B5EF4-FFF2-40B4-BE49-F238E27FC236}">
                    <a16:creationId xmlns:a16="http://schemas.microsoft.com/office/drawing/2014/main" id="{E9B78909-8594-4B65-8A07-A416B06A8EB5}"/>
                  </a:ext>
                </a:extLst>
              </p:cNvPr>
              <p:cNvSpPr/>
              <p:nvPr/>
            </p:nvSpPr>
            <p:spPr>
              <a:xfrm>
                <a:off x="979573" y="2930635"/>
                <a:ext cx="5260495" cy="3600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algn="ctr"/>
                <a:r>
                  <a:rPr lang="ru-RU" alt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Региональная информационная система </a:t>
                </a:r>
                <a:endPara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krobat Black" panose="00000A00000000000000" pitchFamily="50" charset="-52"/>
                  <a:ea typeface="Petrona Bold" pitchFamily="34" charset="-122"/>
                </a:endParaRPr>
              </a:p>
            </p:txBody>
          </p:sp>
          <p:sp>
            <p:nvSpPr>
              <p:cNvPr id="8" name="Text 4">
                <a:extLst>
                  <a:ext uri="{FF2B5EF4-FFF2-40B4-BE49-F238E27FC236}">
                    <a16:creationId xmlns:a16="http://schemas.microsoft.com/office/drawing/2014/main" id="{8EA5488A-CC37-4514-A88D-0F03606E55FE}"/>
                  </a:ext>
                </a:extLst>
              </p:cNvPr>
              <p:cNvSpPr/>
              <p:nvPr/>
            </p:nvSpPr>
            <p:spPr>
              <a:xfrm>
                <a:off x="1110201" y="3508356"/>
                <a:ext cx="4937076" cy="1864833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r>
                  <a:rPr lang="ru-RU" sz="1600" dirty="0">
                    <a:solidFill>
                      <a:schemeClr val="accent1"/>
                    </a:solidFill>
                    <a:latin typeface="Blogger Sans" panose="02000506030000020004" pitchFamily="2" charset="-52"/>
                    <a:ea typeface="Blogger Sans Medium" panose="02000506030000020004" pitchFamily="50" charset="0"/>
                  </a:rPr>
                  <a:t>Многофункциональная автоматизированная система управления государственными закупками, обеспечивающая эффективный контроль расходования бюджетных средств на всех этапах планирования, размещения государственного (муниципального) заказа, исполнения контрактов </a:t>
                </a:r>
                <a:endParaRPr lang="en-US" sz="1600" dirty="0">
                  <a:solidFill>
                    <a:schemeClr val="accent1"/>
                  </a:solidFill>
                  <a:latin typeface="Blogger Sans" panose="02000506030000020004" pitchFamily="2" charset="-52"/>
                  <a:ea typeface="Blogger Sans Medium" panose="02000506030000020004" pitchFamily="50" charset="0"/>
                </a:endParaRPr>
              </a:p>
            </p:txBody>
          </p:sp>
        </p:grp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E781B4-23EE-4215-B76E-97D1DD1CCC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92" y="2018212"/>
            <a:ext cx="3532686" cy="288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15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">
            <a:extLst>
              <a:ext uri="{FF2B5EF4-FFF2-40B4-BE49-F238E27FC236}">
                <a16:creationId xmlns:a16="http://schemas.microsoft.com/office/drawing/2014/main" id="{4E617E21-0A9F-4368-9C3D-AEE060AA54BE}"/>
              </a:ext>
            </a:extLst>
          </p:cNvPr>
          <p:cNvSpPr/>
          <p:nvPr/>
        </p:nvSpPr>
        <p:spPr>
          <a:xfrm>
            <a:off x="1095829" y="355741"/>
            <a:ext cx="11389542" cy="836998"/>
          </a:xfrm>
          <a:prstGeom prst="roundRect">
            <a:avLst>
              <a:gd name="adj" fmla="val 30671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E181D3A3-50A0-4FC0-84A6-12413B4CC517}"/>
              </a:ext>
            </a:extLst>
          </p:cNvPr>
          <p:cNvSpPr txBox="1">
            <a:spLocks/>
          </p:cNvSpPr>
          <p:nvPr/>
        </p:nvSpPr>
        <p:spPr>
          <a:xfrm>
            <a:off x="684212" y="470100"/>
            <a:ext cx="11232017" cy="58052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3000" b="1" spc="-70" dirty="0">
                <a:solidFill>
                  <a:schemeClr val="accent1"/>
                </a:solidFill>
                <a:effectLst>
                  <a:outerShdw dist="63500" dir="2700000" algn="ctr" rotWithShape="0">
                    <a:schemeClr val="tx1">
                      <a:alpha val="90000"/>
                    </a:schemeClr>
                  </a:outerShdw>
                </a:effectLst>
              </a:rPr>
              <a:t>Суть проекта: Интеграция справочной системы</a:t>
            </a:r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124E62F7-92C2-4784-9F00-D6794E4BDB30}"/>
              </a:ext>
            </a:extLst>
          </p:cNvPr>
          <p:cNvSpPr/>
          <p:nvPr/>
        </p:nvSpPr>
        <p:spPr>
          <a:xfrm>
            <a:off x="3168489" y="1925580"/>
            <a:ext cx="5855022" cy="4006788"/>
          </a:xfrm>
          <a:prstGeom prst="roundRect">
            <a:avLst>
              <a:gd name="adj" fmla="val 461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</p:sp>
      <p:sp>
        <p:nvSpPr>
          <p:cNvPr id="8" name="Shape 2">
            <a:extLst>
              <a:ext uri="{FF2B5EF4-FFF2-40B4-BE49-F238E27FC236}">
                <a16:creationId xmlns:a16="http://schemas.microsoft.com/office/drawing/2014/main" id="{B9444E34-E841-419D-A64E-609B5C6F482B}"/>
              </a:ext>
            </a:extLst>
          </p:cNvPr>
          <p:cNvSpPr/>
          <p:nvPr/>
        </p:nvSpPr>
        <p:spPr>
          <a:xfrm>
            <a:off x="3410939" y="3169921"/>
            <a:ext cx="5179338" cy="531361"/>
          </a:xfrm>
          <a:prstGeom prst="roundRect">
            <a:avLst>
              <a:gd name="adj" fmla="val 340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0" name="Shape 2">
            <a:extLst>
              <a:ext uri="{FF2B5EF4-FFF2-40B4-BE49-F238E27FC236}">
                <a16:creationId xmlns:a16="http://schemas.microsoft.com/office/drawing/2014/main" id="{0AE89160-CCDD-400C-830B-62F806BFA143}"/>
              </a:ext>
            </a:extLst>
          </p:cNvPr>
          <p:cNvSpPr/>
          <p:nvPr/>
        </p:nvSpPr>
        <p:spPr>
          <a:xfrm>
            <a:off x="3410937" y="1661841"/>
            <a:ext cx="5179338" cy="531361"/>
          </a:xfrm>
          <a:prstGeom prst="roundRect">
            <a:avLst>
              <a:gd name="adj" fmla="val 340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B3B22171-08E1-4D06-8A6C-64D2648EEAA6}"/>
              </a:ext>
            </a:extLst>
          </p:cNvPr>
          <p:cNvSpPr/>
          <p:nvPr/>
        </p:nvSpPr>
        <p:spPr>
          <a:xfrm>
            <a:off x="3511745" y="1747029"/>
            <a:ext cx="4977723" cy="360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Автоматическое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обновление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 НПА</a:t>
            </a: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B6D2FDCC-DEF3-488F-AAAF-B1E891E16AC7}"/>
              </a:ext>
            </a:extLst>
          </p:cNvPr>
          <p:cNvSpPr/>
          <p:nvPr/>
        </p:nvSpPr>
        <p:spPr>
          <a:xfrm>
            <a:off x="3410937" y="2283803"/>
            <a:ext cx="5419554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Настройка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автоматического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обновления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нормативно-правовых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актов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(НПА)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на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портале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для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поддержания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актуальности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информации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.</a:t>
            </a:r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A0DF8F14-F859-4DFB-946E-C496B275F0FF}"/>
              </a:ext>
            </a:extLst>
          </p:cNvPr>
          <p:cNvSpPr/>
          <p:nvPr/>
        </p:nvSpPr>
        <p:spPr>
          <a:xfrm>
            <a:off x="3511747" y="3253640"/>
            <a:ext cx="4977723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Предоставление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доступа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 к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материалам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Black" panose="00000A00000000000000" pitchFamily="50" charset="-52"/>
              <a:ea typeface="Petrona Bold" pitchFamily="34" charset="-122"/>
            </a:endParaRPr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6BAE0055-40EF-44BD-9510-241E665B70B0}"/>
              </a:ext>
            </a:extLst>
          </p:cNvPr>
          <p:cNvSpPr/>
          <p:nvPr/>
        </p:nvSpPr>
        <p:spPr>
          <a:xfrm>
            <a:off x="3410938" y="3773710"/>
            <a:ext cx="5061766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Предоставление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доступа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к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методи-ческим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материалам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на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открытой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,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закрытой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и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внутренней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части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региональной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информационной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системы</a:t>
            </a:r>
            <a:r>
              <a:rPr lang="ru-RU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.</a:t>
            </a:r>
            <a:endParaRPr lang="en-US" sz="1600" dirty="0">
              <a:solidFill>
                <a:schemeClr val="accent1"/>
              </a:solidFill>
              <a:latin typeface="Blogger Sans" panose="02000506030000020004" pitchFamily="2" charset="-52"/>
              <a:ea typeface="Blogger Sans Medium" panose="02000506030000020004" pitchFamily="50" charset="0"/>
            </a:endParaRPr>
          </a:p>
        </p:txBody>
      </p:sp>
      <p:sp>
        <p:nvSpPr>
          <p:cNvPr id="17" name="Shape 2">
            <a:extLst>
              <a:ext uri="{FF2B5EF4-FFF2-40B4-BE49-F238E27FC236}">
                <a16:creationId xmlns:a16="http://schemas.microsoft.com/office/drawing/2014/main" id="{C9B28162-7DC9-4DF5-83CA-AF4886D0868E}"/>
              </a:ext>
            </a:extLst>
          </p:cNvPr>
          <p:cNvSpPr/>
          <p:nvPr/>
        </p:nvSpPr>
        <p:spPr>
          <a:xfrm>
            <a:off x="3410938" y="4597820"/>
            <a:ext cx="5179338" cy="531361"/>
          </a:xfrm>
          <a:prstGeom prst="roundRect">
            <a:avLst>
              <a:gd name="adj" fmla="val 340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C32BDE50-43E7-4B4B-9959-4715A766C111}"/>
              </a:ext>
            </a:extLst>
          </p:cNvPr>
          <p:cNvSpPr/>
          <p:nvPr/>
        </p:nvSpPr>
        <p:spPr>
          <a:xfrm>
            <a:off x="3511746" y="4683008"/>
            <a:ext cx="4977723" cy="360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Автоматическое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пополнение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портала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новостями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Black" panose="00000A00000000000000" pitchFamily="50" charset="-52"/>
              <a:ea typeface="Petrona Bold" pitchFamily="34" charset="-122"/>
            </a:endParaRPr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9C09A851-719D-4761-B74E-132D53D94459}"/>
              </a:ext>
            </a:extLst>
          </p:cNvPr>
          <p:cNvSpPr/>
          <p:nvPr/>
        </p:nvSpPr>
        <p:spPr>
          <a:xfrm>
            <a:off x="3410934" y="5212368"/>
            <a:ext cx="5179337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Настройка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пополнения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портала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актуальными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и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релевантными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новостями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в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автоматическом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режиме</a:t>
            </a:r>
            <a:r>
              <a:rPr lang="en-US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189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8">
            <a:extLst>
              <a:ext uri="{FF2B5EF4-FFF2-40B4-BE49-F238E27FC236}">
                <a16:creationId xmlns:a16="http://schemas.microsoft.com/office/drawing/2014/main" id="{D1B69A21-A3DD-46AB-8515-911A08CE71BB}"/>
              </a:ext>
            </a:extLst>
          </p:cNvPr>
          <p:cNvSpPr/>
          <p:nvPr/>
        </p:nvSpPr>
        <p:spPr>
          <a:xfrm>
            <a:off x="1495261" y="1352849"/>
            <a:ext cx="8658932" cy="5149410"/>
          </a:xfrm>
          <a:prstGeom prst="roundRect">
            <a:avLst>
              <a:gd name="adj" fmla="val 461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</p:sp>
      <p:pic>
        <p:nvPicPr>
          <p:cNvPr id="12" name="Объект 2">
            <a:extLst>
              <a:ext uri="{FF2B5EF4-FFF2-40B4-BE49-F238E27FC236}">
                <a16:creationId xmlns:a16="http://schemas.microsoft.com/office/drawing/2014/main" id="{FDDB7590-8B55-4B7E-9DC8-646F0F6BF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83" y="1509098"/>
            <a:ext cx="7184571" cy="4836911"/>
          </a:xfrm>
        </p:spPr>
      </p:pic>
      <p:sp>
        <p:nvSpPr>
          <p:cNvPr id="8" name="Shape 2">
            <a:extLst>
              <a:ext uri="{FF2B5EF4-FFF2-40B4-BE49-F238E27FC236}">
                <a16:creationId xmlns:a16="http://schemas.microsoft.com/office/drawing/2014/main" id="{F87A4A47-3FC9-4D11-BC57-30775A416AFE}"/>
              </a:ext>
            </a:extLst>
          </p:cNvPr>
          <p:cNvSpPr/>
          <p:nvPr/>
        </p:nvSpPr>
        <p:spPr>
          <a:xfrm>
            <a:off x="2803585" y="355741"/>
            <a:ext cx="9603410" cy="836998"/>
          </a:xfrm>
          <a:prstGeom prst="roundRect">
            <a:avLst>
              <a:gd name="adj" fmla="val 30671"/>
            </a:avLst>
          </a:prstGeom>
          <a:ln>
            <a:noFill/>
          </a:ln>
          <a:scene3d>
            <a:camera prst="orthographicFront"/>
            <a:lightRig rig="brightRoom" dir="t"/>
          </a:scene3d>
          <a:sp3d prstMaterial="matte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ACA6E4-1336-4BC9-BAA6-F94A17E5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894" y="573723"/>
            <a:ext cx="8830505" cy="40103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/>
                </a:solidFill>
                <a:effectLst>
                  <a:outerShdw dist="50800" dir="2700000" algn="tl">
                    <a:schemeClr val="tx1">
                      <a:alpha val="80000"/>
                    </a:schemeClr>
                  </a:outerShdw>
                </a:effectLst>
              </a:rPr>
              <a:t>Реализация Схемы интеграционного обмена</a:t>
            </a:r>
          </a:p>
        </p:txBody>
      </p:sp>
    </p:spTree>
    <p:extLst>
      <p:ext uri="{BB962C8B-B14F-4D97-AF65-F5344CB8AC3E}">
        <p14:creationId xmlns:p14="http://schemas.microsoft.com/office/powerpoint/2010/main" val="27598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8">
            <a:extLst>
              <a:ext uri="{FF2B5EF4-FFF2-40B4-BE49-F238E27FC236}">
                <a16:creationId xmlns:a16="http://schemas.microsoft.com/office/drawing/2014/main" id="{1DD45659-0261-4AC2-8512-9B79AB92A06F}"/>
              </a:ext>
            </a:extLst>
          </p:cNvPr>
          <p:cNvSpPr/>
          <p:nvPr/>
        </p:nvSpPr>
        <p:spPr>
          <a:xfrm>
            <a:off x="508001" y="1653540"/>
            <a:ext cx="5275580" cy="4701540"/>
          </a:xfrm>
          <a:prstGeom prst="roundRect">
            <a:avLst>
              <a:gd name="adj" fmla="val 461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</p:sp>
      <p:sp>
        <p:nvSpPr>
          <p:cNvPr id="16" name="Shape 2">
            <a:extLst>
              <a:ext uri="{FF2B5EF4-FFF2-40B4-BE49-F238E27FC236}">
                <a16:creationId xmlns:a16="http://schemas.microsoft.com/office/drawing/2014/main" id="{0DAC85CD-CD14-4604-BADE-A12C4D297BA9}"/>
              </a:ext>
            </a:extLst>
          </p:cNvPr>
          <p:cNvSpPr/>
          <p:nvPr/>
        </p:nvSpPr>
        <p:spPr>
          <a:xfrm>
            <a:off x="4911634" y="355741"/>
            <a:ext cx="7573737" cy="836998"/>
          </a:xfrm>
          <a:prstGeom prst="roundRect">
            <a:avLst>
              <a:gd name="adj" fmla="val 30671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00" y="2354581"/>
            <a:ext cx="5888458" cy="3672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Shape 2">
            <a:extLst>
              <a:ext uri="{FF2B5EF4-FFF2-40B4-BE49-F238E27FC236}">
                <a16:creationId xmlns:a16="http://schemas.microsoft.com/office/drawing/2014/main" id="{7C00A48D-C833-42B0-AB45-4B60407D31D2}"/>
              </a:ext>
            </a:extLst>
          </p:cNvPr>
          <p:cNvSpPr/>
          <p:nvPr/>
        </p:nvSpPr>
        <p:spPr>
          <a:xfrm>
            <a:off x="400081" y="1388340"/>
            <a:ext cx="3378164" cy="531361"/>
          </a:xfrm>
          <a:prstGeom prst="roundRect">
            <a:avLst>
              <a:gd name="adj" fmla="val 340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B1E1094B-B973-4557-9FED-123CD8848526}"/>
              </a:ext>
            </a:extLst>
          </p:cNvPr>
          <p:cNvSpPr/>
          <p:nvPr/>
        </p:nvSpPr>
        <p:spPr>
          <a:xfrm>
            <a:off x="717682" y="1474020"/>
            <a:ext cx="2742962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Интеграция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 с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СПС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Black" panose="00000A00000000000000" pitchFamily="50" charset="-52"/>
              <a:ea typeface="Petrona Bold" pitchFamily="34" charset="-122"/>
            </a:endParaRPr>
          </a:p>
        </p:txBody>
      </p:sp>
      <p:sp>
        <p:nvSpPr>
          <p:cNvPr id="21" name="Shape 2">
            <a:extLst>
              <a:ext uri="{FF2B5EF4-FFF2-40B4-BE49-F238E27FC236}">
                <a16:creationId xmlns:a16="http://schemas.microsoft.com/office/drawing/2014/main" id="{33007492-1612-4797-AD93-92E7A99DEE53}"/>
              </a:ext>
            </a:extLst>
          </p:cNvPr>
          <p:cNvSpPr/>
          <p:nvPr/>
        </p:nvSpPr>
        <p:spPr>
          <a:xfrm>
            <a:off x="400081" y="3117326"/>
            <a:ext cx="3378164" cy="531361"/>
          </a:xfrm>
          <a:prstGeom prst="roundRect">
            <a:avLst>
              <a:gd name="adj" fmla="val 340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21A4013E-1B05-4FC0-8EE4-6342F04080D9}"/>
              </a:ext>
            </a:extLst>
          </p:cNvPr>
          <p:cNvSpPr/>
          <p:nvPr/>
        </p:nvSpPr>
        <p:spPr>
          <a:xfrm>
            <a:off x="800100" y="2005381"/>
            <a:ext cx="4716780" cy="1052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Интеграция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со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справочно-правовой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системой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позволяет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нашим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пользователям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получать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оперативный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доступ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к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актуальной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нормативно-правовой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информации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прямо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в </a:t>
            </a:r>
            <a:r>
              <a:rPr lang="ru-RU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региональной информационной системе. </a:t>
            </a:r>
            <a:endParaRPr lang="en-US" sz="1600" spc="-50" dirty="0">
              <a:solidFill>
                <a:schemeClr val="accent1"/>
              </a:solidFill>
              <a:latin typeface="Blogger Sans" panose="02000506030000020004" pitchFamily="2" charset="-52"/>
              <a:ea typeface="Blogger Sans Medium" panose="02000506030000020004" pitchFamily="50" charset="0"/>
            </a:endParaRPr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D65C4309-2C08-4CAC-A2BF-7A61172AA70D}"/>
              </a:ext>
            </a:extLst>
          </p:cNvPr>
          <p:cNvSpPr/>
          <p:nvPr/>
        </p:nvSpPr>
        <p:spPr>
          <a:xfrm>
            <a:off x="224168" y="3203007"/>
            <a:ext cx="372999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Технология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 API</a:t>
            </a:r>
          </a:p>
        </p:txBody>
      </p:sp>
      <p:sp>
        <p:nvSpPr>
          <p:cNvPr id="22" name="Shape 2">
            <a:extLst>
              <a:ext uri="{FF2B5EF4-FFF2-40B4-BE49-F238E27FC236}">
                <a16:creationId xmlns:a16="http://schemas.microsoft.com/office/drawing/2014/main" id="{E3FC728C-3C3C-40C7-8AEA-7E5CBF68D9D0}"/>
              </a:ext>
            </a:extLst>
          </p:cNvPr>
          <p:cNvSpPr/>
          <p:nvPr/>
        </p:nvSpPr>
        <p:spPr>
          <a:xfrm>
            <a:off x="400081" y="4571746"/>
            <a:ext cx="3378164" cy="531361"/>
          </a:xfrm>
          <a:prstGeom prst="roundRect">
            <a:avLst>
              <a:gd name="adj" fmla="val 340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856B1673-B67D-4C61-B2EF-BBE1066B453C}"/>
              </a:ext>
            </a:extLst>
          </p:cNvPr>
          <p:cNvSpPr/>
          <p:nvPr/>
        </p:nvSpPr>
        <p:spPr>
          <a:xfrm>
            <a:off x="800100" y="3708504"/>
            <a:ext cx="4716780" cy="1052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Использование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технологии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API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обеспечивает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бесшовную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интеграцию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данных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,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повышая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эффективность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работы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пользователей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.</a:t>
            </a:r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AEA4D3E3-8BCE-4329-9098-81A0418C2B29}"/>
              </a:ext>
            </a:extLst>
          </p:cNvPr>
          <p:cNvSpPr/>
          <p:nvPr/>
        </p:nvSpPr>
        <p:spPr>
          <a:xfrm>
            <a:off x="865141" y="4657427"/>
            <a:ext cx="2448044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Структура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Портала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Black" panose="00000A00000000000000" pitchFamily="50" charset="-52"/>
              <a:ea typeface="Petrona Bold" pitchFamily="34" charset="-122"/>
            </a:endParaRPr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8AA03BEE-0DA9-4366-B414-136077DFF178}"/>
              </a:ext>
            </a:extLst>
          </p:cNvPr>
          <p:cNvSpPr/>
          <p:nvPr/>
        </p:nvSpPr>
        <p:spPr>
          <a:xfrm>
            <a:off x="800100" y="5188787"/>
            <a:ext cx="4716780" cy="1242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Портал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включает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разделы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новостей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,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сервисов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,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нормативно-правовых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актов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,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видеоматериалов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и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методических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материалов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для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полного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информационного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обеспечения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закупочной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 </a:t>
            </a:r>
            <a:r>
              <a:rPr lang="en-US" sz="1600" spc="-50" dirty="0" err="1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деятельности</a:t>
            </a:r>
            <a:r>
              <a:rPr lang="en-US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.</a:t>
            </a:r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84D921E4-DB7D-4636-BBBA-184E84296DC3}"/>
              </a:ext>
            </a:extLst>
          </p:cNvPr>
          <p:cNvSpPr txBox="1">
            <a:spLocks/>
          </p:cNvSpPr>
          <p:nvPr/>
        </p:nvSpPr>
        <p:spPr>
          <a:xfrm>
            <a:off x="684212" y="447240"/>
            <a:ext cx="10966768" cy="648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 b="1" cap="all">
                <a:ln w="3175" cmpd="sng">
                  <a:noFill/>
                </a:ln>
                <a:solidFill>
                  <a:schemeClr val="accent1"/>
                </a:solidFill>
                <a:effectLst>
                  <a:outerShdw dist="50800" dir="2700000" algn="tl">
                    <a:schemeClr val="tx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dirty="0"/>
              <a:t>Реализованные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56372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2">
            <a:extLst>
              <a:ext uri="{FF2B5EF4-FFF2-40B4-BE49-F238E27FC236}">
                <a16:creationId xmlns:a16="http://schemas.microsoft.com/office/drawing/2014/main" id="{902F9CBC-B968-4B27-98CD-589D59B6DBE8}"/>
              </a:ext>
            </a:extLst>
          </p:cNvPr>
          <p:cNvSpPr/>
          <p:nvPr/>
        </p:nvSpPr>
        <p:spPr>
          <a:xfrm>
            <a:off x="5295900" y="355741"/>
            <a:ext cx="7189471" cy="836998"/>
          </a:xfrm>
          <a:prstGeom prst="roundRect">
            <a:avLst>
              <a:gd name="adj" fmla="val 30671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D6B4DDBE-D8C5-44A3-A3A3-78F6E3483C31}"/>
              </a:ext>
            </a:extLst>
          </p:cNvPr>
          <p:cNvSpPr txBox="1">
            <a:spLocks/>
          </p:cNvSpPr>
          <p:nvPr/>
        </p:nvSpPr>
        <p:spPr>
          <a:xfrm>
            <a:off x="684211" y="447240"/>
            <a:ext cx="11042969" cy="648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 b="1" cap="all">
                <a:ln w="3175" cmpd="sng">
                  <a:noFill/>
                </a:ln>
                <a:solidFill>
                  <a:schemeClr val="accent1"/>
                </a:solidFill>
                <a:effectLst>
                  <a:outerShdw dist="50800" dir="2700000" algn="tl">
                    <a:schemeClr val="tx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dirty="0"/>
              <a:t>Новости «Лента Прайм»</a:t>
            </a:r>
          </a:p>
        </p:txBody>
      </p:sp>
      <p:sp>
        <p:nvSpPr>
          <p:cNvPr id="25" name="Shape 8">
            <a:extLst>
              <a:ext uri="{FF2B5EF4-FFF2-40B4-BE49-F238E27FC236}">
                <a16:creationId xmlns:a16="http://schemas.microsoft.com/office/drawing/2014/main" id="{7D186C27-E72B-4A60-8AE0-F201F2DE361E}"/>
              </a:ext>
            </a:extLst>
          </p:cNvPr>
          <p:cNvSpPr/>
          <p:nvPr/>
        </p:nvSpPr>
        <p:spPr>
          <a:xfrm>
            <a:off x="508001" y="1653540"/>
            <a:ext cx="6020815" cy="4701540"/>
          </a:xfrm>
          <a:prstGeom prst="roundRect">
            <a:avLst>
              <a:gd name="adj" fmla="val 461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</p:sp>
      <p:sp>
        <p:nvSpPr>
          <p:cNvPr id="21" name="Shape 2">
            <a:extLst>
              <a:ext uri="{FF2B5EF4-FFF2-40B4-BE49-F238E27FC236}">
                <a16:creationId xmlns:a16="http://schemas.microsoft.com/office/drawing/2014/main" id="{ED582564-93C8-4DE4-8AFC-DBEC1A6F893C}"/>
              </a:ext>
            </a:extLst>
          </p:cNvPr>
          <p:cNvSpPr/>
          <p:nvPr/>
        </p:nvSpPr>
        <p:spPr>
          <a:xfrm>
            <a:off x="400080" y="1318668"/>
            <a:ext cx="4279869" cy="531361"/>
          </a:xfrm>
          <a:prstGeom prst="roundRect">
            <a:avLst>
              <a:gd name="adj" fmla="val 340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6FB0E933-290D-4BC6-A2CF-277A7072FA5A}"/>
              </a:ext>
            </a:extLst>
          </p:cNvPr>
          <p:cNvSpPr/>
          <p:nvPr/>
        </p:nvSpPr>
        <p:spPr>
          <a:xfrm>
            <a:off x="546576" y="1415314"/>
            <a:ext cx="3974624" cy="428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Новостная лента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Black" panose="00000A00000000000000" pitchFamily="50" charset="-52"/>
              <a:ea typeface="Petrona Bold" pitchFamily="34" charset="-122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BC72BEE5-A186-46B6-821D-81C33E3444F6}"/>
              </a:ext>
            </a:extLst>
          </p:cNvPr>
          <p:cNvSpPr/>
          <p:nvPr/>
        </p:nvSpPr>
        <p:spPr>
          <a:xfrm>
            <a:off x="787873" y="1940558"/>
            <a:ext cx="5550333" cy="595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Краткие тематические обзоры наиболее важных документов по федеральному законодательству и проектов федеральных законов.</a:t>
            </a:r>
            <a:endParaRPr lang="en-US" sz="1600" spc="-50" dirty="0">
              <a:solidFill>
                <a:schemeClr val="accent1"/>
              </a:solidFill>
              <a:latin typeface="Blogger Sans" panose="02000506030000020004" pitchFamily="2" charset="-52"/>
              <a:ea typeface="Blogger Sans Medium" panose="02000506030000020004" pitchFamily="50" charset="0"/>
            </a:endParaRPr>
          </a:p>
        </p:txBody>
      </p:sp>
      <p:sp>
        <p:nvSpPr>
          <p:cNvPr id="22" name="Shape 2">
            <a:extLst>
              <a:ext uri="{FF2B5EF4-FFF2-40B4-BE49-F238E27FC236}">
                <a16:creationId xmlns:a16="http://schemas.microsoft.com/office/drawing/2014/main" id="{BBEDFA53-8947-4477-9747-B5DDBBDB246E}"/>
              </a:ext>
            </a:extLst>
          </p:cNvPr>
          <p:cNvSpPr/>
          <p:nvPr/>
        </p:nvSpPr>
        <p:spPr>
          <a:xfrm>
            <a:off x="400080" y="2562779"/>
            <a:ext cx="4279869" cy="531361"/>
          </a:xfrm>
          <a:prstGeom prst="roundRect">
            <a:avLst>
              <a:gd name="adj" fmla="val 340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1" name="Text 12">
            <a:extLst>
              <a:ext uri="{FF2B5EF4-FFF2-40B4-BE49-F238E27FC236}">
                <a16:creationId xmlns:a16="http://schemas.microsoft.com/office/drawing/2014/main" id="{6C83B672-90C0-4499-85A2-DED79688D892}"/>
              </a:ext>
            </a:extLst>
          </p:cNvPr>
          <p:cNvSpPr/>
          <p:nvPr/>
        </p:nvSpPr>
        <p:spPr>
          <a:xfrm>
            <a:off x="546577" y="2656036"/>
            <a:ext cx="3974624" cy="428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Судебная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и арбитражная практика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Black" panose="00000A00000000000000" pitchFamily="50" charset="-52"/>
              <a:ea typeface="Petrona Bold" pitchFamily="34" charset="-122"/>
            </a:endParaRPr>
          </a:p>
        </p:txBody>
      </p:sp>
      <p:sp>
        <p:nvSpPr>
          <p:cNvPr id="12" name="Text 13">
            <a:extLst>
              <a:ext uri="{FF2B5EF4-FFF2-40B4-BE49-F238E27FC236}">
                <a16:creationId xmlns:a16="http://schemas.microsoft.com/office/drawing/2014/main" id="{CDFD2C0C-A97F-42F8-B2C7-D2D502FF24CC}"/>
              </a:ext>
            </a:extLst>
          </p:cNvPr>
          <p:cNvSpPr/>
          <p:nvPr/>
        </p:nvSpPr>
        <p:spPr>
          <a:xfrm>
            <a:off x="787874" y="3192654"/>
            <a:ext cx="5550333" cy="508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Информация по наиболее важной судебной и арбитражной практике.</a:t>
            </a:r>
            <a:endParaRPr lang="en-US" sz="1600" spc="-50" dirty="0">
              <a:solidFill>
                <a:schemeClr val="accent1"/>
              </a:solidFill>
              <a:latin typeface="Blogger Sans" panose="02000506030000020004" pitchFamily="2" charset="-52"/>
              <a:ea typeface="Blogger Sans Medium" panose="02000506030000020004" pitchFamily="50" charset="0"/>
            </a:endParaRPr>
          </a:p>
        </p:txBody>
      </p:sp>
      <p:sp>
        <p:nvSpPr>
          <p:cNvPr id="23" name="Shape 2">
            <a:extLst>
              <a:ext uri="{FF2B5EF4-FFF2-40B4-BE49-F238E27FC236}">
                <a16:creationId xmlns:a16="http://schemas.microsoft.com/office/drawing/2014/main" id="{81581D6A-6223-4803-909F-9FD233627B24}"/>
              </a:ext>
            </a:extLst>
          </p:cNvPr>
          <p:cNvSpPr/>
          <p:nvPr/>
        </p:nvSpPr>
        <p:spPr>
          <a:xfrm>
            <a:off x="400080" y="3573227"/>
            <a:ext cx="4279869" cy="531361"/>
          </a:xfrm>
          <a:prstGeom prst="roundRect">
            <a:avLst>
              <a:gd name="adj" fmla="val 340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4" name="Text 18">
            <a:extLst>
              <a:ext uri="{FF2B5EF4-FFF2-40B4-BE49-F238E27FC236}">
                <a16:creationId xmlns:a16="http://schemas.microsoft.com/office/drawing/2014/main" id="{596C1DA2-6F43-4964-9278-F45A1A392380}"/>
              </a:ext>
            </a:extLst>
          </p:cNvPr>
          <p:cNvSpPr/>
          <p:nvPr/>
        </p:nvSpPr>
        <p:spPr>
          <a:xfrm>
            <a:off x="546577" y="3661157"/>
            <a:ext cx="3974624" cy="428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Автоматическое пополнение новостями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Black" panose="00000A00000000000000" pitchFamily="50" charset="-52"/>
              <a:ea typeface="Petrona Bold" pitchFamily="34" charset="-122"/>
            </a:endParaRPr>
          </a:p>
        </p:txBody>
      </p:sp>
      <p:sp>
        <p:nvSpPr>
          <p:cNvPr id="15" name="Text 19">
            <a:extLst>
              <a:ext uri="{FF2B5EF4-FFF2-40B4-BE49-F238E27FC236}">
                <a16:creationId xmlns:a16="http://schemas.microsoft.com/office/drawing/2014/main" id="{750DA89A-6A5F-49E3-898D-D828673A5672}"/>
              </a:ext>
            </a:extLst>
          </p:cNvPr>
          <p:cNvSpPr/>
          <p:nvPr/>
        </p:nvSpPr>
        <p:spPr>
          <a:xfrm>
            <a:off x="787873" y="4197597"/>
            <a:ext cx="5550333" cy="830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Лента автоматически пополняется новостями на тему «Закупки для обеспечения государственных и муниципальных нужд» и обновляется при их выходе.</a:t>
            </a:r>
            <a:endParaRPr lang="en-US" sz="1600" spc="-50" dirty="0">
              <a:solidFill>
                <a:schemeClr val="accent1"/>
              </a:solidFill>
              <a:latin typeface="Blogger Sans" panose="02000506030000020004" pitchFamily="2" charset="-52"/>
              <a:ea typeface="Blogger Sans Medium" panose="02000506030000020004" pitchFamily="50" charset="0"/>
            </a:endParaRPr>
          </a:p>
        </p:txBody>
      </p:sp>
      <p:sp>
        <p:nvSpPr>
          <p:cNvPr id="24" name="Shape 2">
            <a:extLst>
              <a:ext uri="{FF2B5EF4-FFF2-40B4-BE49-F238E27FC236}">
                <a16:creationId xmlns:a16="http://schemas.microsoft.com/office/drawing/2014/main" id="{7073EA3C-9153-4638-84D8-3A3269EB4E25}"/>
              </a:ext>
            </a:extLst>
          </p:cNvPr>
          <p:cNvSpPr/>
          <p:nvPr/>
        </p:nvSpPr>
        <p:spPr>
          <a:xfrm>
            <a:off x="400080" y="5054116"/>
            <a:ext cx="4279869" cy="531361"/>
          </a:xfrm>
          <a:prstGeom prst="roundRect">
            <a:avLst>
              <a:gd name="adj" fmla="val 340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2065FB7A-58C3-4271-A770-48CE21CF928C}"/>
              </a:ext>
            </a:extLst>
          </p:cNvPr>
          <p:cNvSpPr/>
          <p:nvPr/>
        </p:nvSpPr>
        <p:spPr>
          <a:xfrm>
            <a:off x="546577" y="5162888"/>
            <a:ext cx="3974624" cy="428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ПРАЙМ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Black" panose="00000A00000000000000" pitchFamily="50" charset="-52"/>
              <a:ea typeface="Petrona Bold" pitchFamily="34" charset="-122"/>
            </a:endParaRPr>
          </a:p>
        </p:txBody>
      </p:sp>
      <p:sp>
        <p:nvSpPr>
          <p:cNvPr id="18" name="Text 13">
            <a:extLst>
              <a:ext uri="{FF2B5EF4-FFF2-40B4-BE49-F238E27FC236}">
                <a16:creationId xmlns:a16="http://schemas.microsoft.com/office/drawing/2014/main" id="{5EE3C574-2B25-4C8B-9B33-025923B05D31}"/>
              </a:ext>
            </a:extLst>
          </p:cNvPr>
          <p:cNvSpPr/>
          <p:nvPr/>
        </p:nvSpPr>
        <p:spPr>
          <a:xfrm>
            <a:off x="787874" y="5677245"/>
            <a:ext cx="5550333" cy="508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600" spc="-5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Информационные материалы в виде кратких и ёмких аннотаций. Обновляется по технологии API.</a:t>
            </a:r>
            <a:endParaRPr lang="en-US" sz="1600" spc="-50" dirty="0">
              <a:solidFill>
                <a:schemeClr val="accent1"/>
              </a:solidFill>
              <a:latin typeface="Blogger Sans" panose="02000506030000020004" pitchFamily="2" charset="-52"/>
              <a:ea typeface="Blogger Sans Medium" panose="02000506030000020004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9C9379-56D6-45AD-9A22-8CBEF1E46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737" y="1944500"/>
            <a:ext cx="5216030" cy="38622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4820F5-5F9C-4A3B-AB65-A535A57C7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321" y="3564955"/>
            <a:ext cx="3304368" cy="3134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52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">
            <a:extLst>
              <a:ext uri="{FF2B5EF4-FFF2-40B4-BE49-F238E27FC236}">
                <a16:creationId xmlns:a16="http://schemas.microsoft.com/office/drawing/2014/main" id="{4E617E21-0A9F-4368-9C3D-AEE060AA54BE}"/>
              </a:ext>
            </a:extLst>
          </p:cNvPr>
          <p:cNvSpPr/>
          <p:nvPr/>
        </p:nvSpPr>
        <p:spPr>
          <a:xfrm>
            <a:off x="1095829" y="355741"/>
            <a:ext cx="11389542" cy="836998"/>
          </a:xfrm>
          <a:prstGeom prst="roundRect">
            <a:avLst>
              <a:gd name="adj" fmla="val 30671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77" y="1494145"/>
            <a:ext cx="7493058" cy="4357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hape 8">
            <a:extLst>
              <a:ext uri="{FF2B5EF4-FFF2-40B4-BE49-F238E27FC236}">
                <a16:creationId xmlns:a16="http://schemas.microsoft.com/office/drawing/2014/main" id="{9A8D4165-7EBB-4225-A09D-4127CA4E38C7}"/>
              </a:ext>
            </a:extLst>
          </p:cNvPr>
          <p:cNvSpPr/>
          <p:nvPr/>
        </p:nvSpPr>
        <p:spPr>
          <a:xfrm>
            <a:off x="8211313" y="1646543"/>
            <a:ext cx="3121152" cy="3935651"/>
          </a:xfrm>
          <a:prstGeom prst="roundRect">
            <a:avLst>
              <a:gd name="adj" fmla="val 461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</p:sp>
      <p:sp>
        <p:nvSpPr>
          <p:cNvPr id="10" name="Text 19">
            <a:extLst>
              <a:ext uri="{FF2B5EF4-FFF2-40B4-BE49-F238E27FC236}">
                <a16:creationId xmlns:a16="http://schemas.microsoft.com/office/drawing/2014/main" id="{9FCFDC81-D93F-417B-AD47-B92C21D45C34}"/>
              </a:ext>
            </a:extLst>
          </p:cNvPr>
          <p:cNvSpPr/>
          <p:nvPr/>
        </p:nvSpPr>
        <p:spPr>
          <a:xfrm>
            <a:off x="8521676" y="2005381"/>
            <a:ext cx="2536793" cy="34712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82563"/>
            <a:r>
              <a:rPr lang="ru-RU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Новости предоставлены в единой ленте, с разбивкой по месяцам.</a:t>
            </a:r>
          </a:p>
          <a:p>
            <a:pPr indent="182563"/>
            <a:endParaRPr lang="ru-RU" sz="1600" dirty="0">
              <a:solidFill>
                <a:schemeClr val="accent1"/>
              </a:solidFill>
              <a:latin typeface="Blogger Sans" panose="02000506030000020004" pitchFamily="2" charset="-52"/>
              <a:ea typeface="Blogger Sans Medium" panose="02000506030000020004" pitchFamily="50" charset="0"/>
            </a:endParaRPr>
          </a:p>
          <a:p>
            <a:pPr indent="182563"/>
            <a:r>
              <a:rPr lang="ru-RU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Каждая новость имеет дату выхода, заголовок под которым указан конкретный нормативный акт. Далее текст новости, который содержит ссылки и рекомендации. </a:t>
            </a:r>
          </a:p>
          <a:p>
            <a:pPr indent="182563"/>
            <a:endParaRPr lang="ru-RU" sz="1600" dirty="0">
              <a:solidFill>
                <a:schemeClr val="accent1"/>
              </a:solidFill>
              <a:latin typeface="Blogger Sans" panose="02000506030000020004" pitchFamily="2" charset="-52"/>
              <a:ea typeface="Blogger Sans Medium" panose="02000506030000020004" pitchFamily="50" charset="0"/>
            </a:endParaRPr>
          </a:p>
          <a:p>
            <a:pPr indent="182563"/>
            <a:r>
              <a:rPr lang="ru-RU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Обновляется ежедневно, по мере поступления новостей.</a:t>
            </a:r>
            <a:endParaRPr lang="en-US" sz="1600" dirty="0">
              <a:solidFill>
                <a:schemeClr val="accent1"/>
              </a:solidFill>
              <a:latin typeface="Blogger Sans" panose="02000506030000020004" pitchFamily="2" charset="-52"/>
              <a:ea typeface="Blogger Sans Medium" panose="02000506030000020004" pitchFamily="50" charset="0"/>
            </a:endParaRPr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E181D3A3-50A0-4FC0-84A6-12413B4CC517}"/>
              </a:ext>
            </a:extLst>
          </p:cNvPr>
          <p:cNvSpPr txBox="1">
            <a:spLocks/>
          </p:cNvSpPr>
          <p:nvPr/>
        </p:nvSpPr>
        <p:spPr>
          <a:xfrm>
            <a:off x="684212" y="470100"/>
            <a:ext cx="11232017" cy="58052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3000" b="1" spc="-70" dirty="0">
                <a:solidFill>
                  <a:schemeClr val="accent1"/>
                </a:solidFill>
                <a:effectLst>
                  <a:outerShdw dist="63500" dir="2700000" algn="ctr" rotWithShape="0">
                    <a:schemeClr val="tx1">
                      <a:alpha val="90000"/>
                    </a:schemeClr>
                  </a:outerShdw>
                </a:effectLst>
              </a:rPr>
              <a:t>Новости для </a:t>
            </a:r>
            <a:r>
              <a:rPr lang="ru-RU" sz="3000" b="1" spc="-70" dirty="0">
                <a:solidFill>
                  <a:schemeClr val="accent1"/>
                </a:solidFill>
                <a:effectLst>
                  <a:outerShdw dist="50800" dir="2700000" algn="ctr" rotWithShape="0">
                    <a:schemeClr val="tx1">
                      <a:alpha val="80000"/>
                    </a:schemeClr>
                  </a:outerShdw>
                </a:effectLst>
              </a:rPr>
              <a:t>специалиста</a:t>
            </a:r>
            <a:r>
              <a:rPr lang="ru-RU" sz="3000" b="1" spc="-70" dirty="0">
                <a:solidFill>
                  <a:schemeClr val="accent1"/>
                </a:solidFill>
                <a:effectLst>
                  <a:outerShdw dist="63500" dir="2700000" algn="ctr" rotWithShape="0">
                    <a:schemeClr val="tx1">
                      <a:alpha val="90000"/>
                    </a:schemeClr>
                  </a:outerShdw>
                </a:effectLst>
              </a:rPr>
              <a:t> по госзакупкам</a:t>
            </a:r>
          </a:p>
        </p:txBody>
      </p:sp>
      <p:sp>
        <p:nvSpPr>
          <p:cNvPr id="16" name="Shape 2">
            <a:extLst>
              <a:ext uri="{FF2B5EF4-FFF2-40B4-BE49-F238E27FC236}">
                <a16:creationId xmlns:a16="http://schemas.microsoft.com/office/drawing/2014/main" id="{27DE303A-2F22-4C7D-9B3E-2CDA98A84E84}"/>
              </a:ext>
            </a:extLst>
          </p:cNvPr>
          <p:cNvSpPr/>
          <p:nvPr/>
        </p:nvSpPr>
        <p:spPr>
          <a:xfrm>
            <a:off x="8385841" y="1388340"/>
            <a:ext cx="3035784" cy="531361"/>
          </a:xfrm>
          <a:prstGeom prst="roundRect">
            <a:avLst>
              <a:gd name="adj" fmla="val 340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AB300D37-ACA7-48D0-AAA7-5A04912FBE1C}"/>
              </a:ext>
            </a:extLst>
          </p:cNvPr>
          <p:cNvSpPr/>
          <p:nvPr/>
        </p:nvSpPr>
        <p:spPr>
          <a:xfrm>
            <a:off x="8671253" y="1474020"/>
            <a:ext cx="246496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Новости по госзакупкам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Black" panose="00000A00000000000000" pitchFamily="50" charset="-52"/>
              <a:ea typeface="Petrona Bold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945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">
            <a:extLst>
              <a:ext uri="{FF2B5EF4-FFF2-40B4-BE49-F238E27FC236}">
                <a16:creationId xmlns:a16="http://schemas.microsoft.com/office/drawing/2014/main" id="{5801EC9B-9821-483B-A1E9-C5D1538D5C57}"/>
              </a:ext>
            </a:extLst>
          </p:cNvPr>
          <p:cNvSpPr/>
          <p:nvPr/>
        </p:nvSpPr>
        <p:spPr>
          <a:xfrm>
            <a:off x="5965372" y="355741"/>
            <a:ext cx="6520000" cy="836998"/>
          </a:xfrm>
          <a:prstGeom prst="roundRect">
            <a:avLst>
              <a:gd name="adj" fmla="val 30671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11A449BB-F28A-46B1-97F8-DA2A9EA2B360}"/>
              </a:ext>
            </a:extLst>
          </p:cNvPr>
          <p:cNvSpPr/>
          <p:nvPr/>
        </p:nvSpPr>
        <p:spPr>
          <a:xfrm>
            <a:off x="635442" y="1652016"/>
            <a:ext cx="3473261" cy="2353927"/>
          </a:xfrm>
          <a:prstGeom prst="roundRect">
            <a:avLst>
              <a:gd name="adj" fmla="val 461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99CD4161-5613-4A22-8D1F-399196F4790D}"/>
              </a:ext>
            </a:extLst>
          </p:cNvPr>
          <p:cNvSpPr txBox="1">
            <a:spLocks/>
          </p:cNvSpPr>
          <p:nvPr/>
        </p:nvSpPr>
        <p:spPr>
          <a:xfrm>
            <a:off x="684211" y="447240"/>
            <a:ext cx="10821233" cy="648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 b="1" cap="all">
                <a:ln w="3175" cmpd="sng">
                  <a:noFill/>
                </a:ln>
                <a:solidFill>
                  <a:schemeClr val="accent1"/>
                </a:solidFill>
                <a:effectLst>
                  <a:outerShdw dist="50800" dir="2700000" algn="tl">
                    <a:schemeClr val="tx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dirty="0"/>
              <a:t>Раздел «Сервисы»</a:t>
            </a:r>
          </a:p>
        </p:txBody>
      </p:sp>
      <p:sp>
        <p:nvSpPr>
          <p:cNvPr id="9" name="Text 19">
            <a:extLst>
              <a:ext uri="{FF2B5EF4-FFF2-40B4-BE49-F238E27FC236}">
                <a16:creationId xmlns:a16="http://schemas.microsoft.com/office/drawing/2014/main" id="{16FBF9B8-7494-40B8-B36A-28F2378F5718}"/>
              </a:ext>
            </a:extLst>
          </p:cNvPr>
          <p:cNvSpPr/>
          <p:nvPr/>
        </p:nvSpPr>
        <p:spPr>
          <a:xfrm>
            <a:off x="908854" y="1982085"/>
            <a:ext cx="2864860" cy="2023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82563" algn="just"/>
            <a:r>
              <a:rPr lang="ru-RU" sz="160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В разделе предоставлены следующие сервисы:</a:t>
            </a:r>
          </a:p>
          <a:p>
            <a:pPr indent="182563"/>
            <a:endParaRPr lang="ru-RU" sz="1600" dirty="0">
              <a:solidFill>
                <a:schemeClr val="accent1"/>
              </a:solidFill>
              <a:latin typeface="Blogger Sans" panose="02000506030000020004" pitchFamily="2" charset="-52"/>
              <a:ea typeface="Blogger Sans Medium" panose="020005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Blogger Sans" panose="02000506030000020004" pitchFamily="2" charset="-52"/>
              </a:rPr>
              <a:t>Бизнес на контроле;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Blogger Sans" panose="02000506030000020004" pitchFamily="2" charset="-52"/>
              </a:rPr>
              <a:t>ОКПД2;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Blogger Sans" panose="02000506030000020004" pitchFamily="2" charset="-52"/>
              </a:rPr>
              <a:t>Калькуляторы;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Blogger Sans" panose="02000506030000020004" pitchFamily="2" charset="-52"/>
              </a:rPr>
              <a:t>Пошаговые инструкции;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Blogger Sans" panose="02000506030000020004" pitchFamily="2" charset="-52"/>
              </a:rPr>
              <a:t>Шаблоны документов.</a:t>
            </a:r>
          </a:p>
        </p:txBody>
      </p:sp>
      <p:sp>
        <p:nvSpPr>
          <p:cNvPr id="18" name="Shape 2">
            <a:extLst>
              <a:ext uri="{FF2B5EF4-FFF2-40B4-BE49-F238E27FC236}">
                <a16:creationId xmlns:a16="http://schemas.microsoft.com/office/drawing/2014/main" id="{05D3798B-8522-4E07-9540-F559FF11566E}"/>
              </a:ext>
            </a:extLst>
          </p:cNvPr>
          <p:cNvSpPr/>
          <p:nvPr/>
        </p:nvSpPr>
        <p:spPr>
          <a:xfrm>
            <a:off x="400081" y="1388340"/>
            <a:ext cx="3378164" cy="531361"/>
          </a:xfrm>
          <a:prstGeom prst="roundRect">
            <a:avLst>
              <a:gd name="adj" fmla="val 340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4495CEAC-628A-4D6C-9D13-EBE0E59B8969}"/>
              </a:ext>
            </a:extLst>
          </p:cNvPr>
          <p:cNvSpPr/>
          <p:nvPr/>
        </p:nvSpPr>
        <p:spPr>
          <a:xfrm>
            <a:off x="717682" y="1474020"/>
            <a:ext cx="2742962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Сервисы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Black" panose="00000A00000000000000" pitchFamily="50" charset="-52"/>
              <a:ea typeface="Petrona Bold" pitchFamily="34" charset="-122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1A002D1-F9C7-44E2-BC6D-75AF3D984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16" y="447612"/>
            <a:ext cx="615028" cy="61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59DE93-3150-4946-AFD8-EE452759E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682" y="1552397"/>
            <a:ext cx="6712876" cy="474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4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">
            <a:extLst>
              <a:ext uri="{FF2B5EF4-FFF2-40B4-BE49-F238E27FC236}">
                <a16:creationId xmlns:a16="http://schemas.microsoft.com/office/drawing/2014/main" id="{6E70B752-0BA6-49FC-B986-D6694F546BED}"/>
              </a:ext>
            </a:extLst>
          </p:cNvPr>
          <p:cNvSpPr/>
          <p:nvPr/>
        </p:nvSpPr>
        <p:spPr>
          <a:xfrm>
            <a:off x="1383984" y="355741"/>
            <a:ext cx="11101387" cy="836998"/>
          </a:xfrm>
          <a:prstGeom prst="roundRect">
            <a:avLst>
              <a:gd name="adj" fmla="val 30671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F356D9C6-7EF4-4A86-A1A6-57690BC19D6C}"/>
              </a:ext>
            </a:extLst>
          </p:cNvPr>
          <p:cNvSpPr txBox="1">
            <a:spLocks/>
          </p:cNvSpPr>
          <p:nvPr/>
        </p:nvSpPr>
        <p:spPr>
          <a:xfrm>
            <a:off x="684212" y="447240"/>
            <a:ext cx="11101388" cy="648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 b="1" cap="all">
                <a:ln w="3175" cmpd="sng">
                  <a:noFill/>
                </a:ln>
                <a:solidFill>
                  <a:schemeClr val="accent1"/>
                </a:solidFill>
                <a:effectLst>
                  <a:outerShdw dist="50800" dir="2700000" algn="tl">
                    <a:schemeClr val="tx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dirty="0"/>
              <a:t>РАЗДЕЛ «Нормативно правовые акты»</a:t>
            </a:r>
          </a:p>
        </p:txBody>
      </p:sp>
      <p:sp>
        <p:nvSpPr>
          <p:cNvPr id="14" name="Shape 8">
            <a:extLst>
              <a:ext uri="{FF2B5EF4-FFF2-40B4-BE49-F238E27FC236}">
                <a16:creationId xmlns:a16="http://schemas.microsoft.com/office/drawing/2014/main" id="{6499195F-962B-4B9F-8648-896B3370D15B}"/>
              </a:ext>
            </a:extLst>
          </p:cNvPr>
          <p:cNvSpPr/>
          <p:nvPr/>
        </p:nvSpPr>
        <p:spPr>
          <a:xfrm>
            <a:off x="7243402" y="1647267"/>
            <a:ext cx="4262043" cy="1590464"/>
          </a:xfrm>
          <a:prstGeom prst="roundRect">
            <a:avLst>
              <a:gd name="adj" fmla="val 461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  <a:effectLst>
            <a:outerShdw blurRad="190500" dist="127000" dir="2700000" algn="tl" rotWithShape="0">
              <a:prstClr val="black">
                <a:alpha val="30000"/>
              </a:prstClr>
            </a:outerShdw>
          </a:effectLst>
        </p:spPr>
      </p:sp>
      <p:sp>
        <p:nvSpPr>
          <p:cNvPr id="11" name="Text 19">
            <a:extLst>
              <a:ext uri="{FF2B5EF4-FFF2-40B4-BE49-F238E27FC236}">
                <a16:creationId xmlns:a16="http://schemas.microsoft.com/office/drawing/2014/main" id="{9D92DAAA-0CE1-4D08-B691-613E037C492A}"/>
              </a:ext>
            </a:extLst>
          </p:cNvPr>
          <p:cNvSpPr/>
          <p:nvPr/>
        </p:nvSpPr>
        <p:spPr>
          <a:xfrm>
            <a:off x="7437169" y="2015129"/>
            <a:ext cx="3944102" cy="10881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82563" algn="just">
              <a:lnSpc>
                <a:spcPts val="1800"/>
              </a:lnSpc>
              <a:spcAft>
                <a:spcPts val="300"/>
              </a:spcAft>
            </a:pPr>
            <a:r>
              <a:rPr lang="ru-RU" sz="1500" spc="-7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Раздел включает в себя:</a:t>
            </a:r>
          </a:p>
          <a:p>
            <a:pPr marL="265113" indent="-174625" algn="just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spc="-7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Нормативно правовые акты;</a:t>
            </a:r>
          </a:p>
          <a:p>
            <a:pPr marL="265113" indent="-174625" algn="just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spc="-7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Мониторинг изменения Закона  44-ФЗ, 223-ФЗ;</a:t>
            </a:r>
          </a:p>
          <a:p>
            <a:pPr marL="265113" indent="-174625" algn="just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spc="-70" dirty="0">
                <a:solidFill>
                  <a:schemeClr val="accent1"/>
                </a:solidFill>
                <a:latin typeface="Blogger Sans" panose="02000506030000020004" pitchFamily="2" charset="-52"/>
                <a:ea typeface="Blogger Sans Medium" panose="02000506030000020004" pitchFamily="50" charset="0"/>
              </a:rPr>
              <a:t>Интерактивные схемы.</a:t>
            </a:r>
          </a:p>
          <a:p>
            <a:pPr algn="just">
              <a:lnSpc>
                <a:spcPts val="1800"/>
              </a:lnSpc>
              <a:spcAft>
                <a:spcPts val="300"/>
              </a:spcAft>
            </a:pPr>
            <a:endParaRPr lang="ru-RU" sz="1500" spc="-70" dirty="0">
              <a:solidFill>
                <a:schemeClr val="accent1"/>
              </a:solidFill>
              <a:latin typeface="Blogger Sans" panose="02000506030000020004" pitchFamily="2" charset="-52"/>
              <a:ea typeface="Blogger Sans Medium" panose="02000506030000020004" pitchFamily="50" charset="0"/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72DD82F5-7B08-497B-8368-8B72BBE4E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186" y="1665298"/>
            <a:ext cx="6099066" cy="4509360"/>
          </a:xfr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1B7D55CC-DBA8-48AC-89AC-9A167FFAB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19" y="464696"/>
            <a:ext cx="52346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2">
            <a:extLst>
              <a:ext uri="{FF2B5EF4-FFF2-40B4-BE49-F238E27FC236}">
                <a16:creationId xmlns:a16="http://schemas.microsoft.com/office/drawing/2014/main" id="{B1DA36D9-5E68-47A3-AD27-A82538B39A1A}"/>
              </a:ext>
            </a:extLst>
          </p:cNvPr>
          <p:cNvSpPr/>
          <p:nvPr/>
        </p:nvSpPr>
        <p:spPr>
          <a:xfrm>
            <a:off x="8229599" y="1399618"/>
            <a:ext cx="3340097" cy="531361"/>
          </a:xfrm>
          <a:prstGeom prst="roundRect">
            <a:avLst>
              <a:gd name="adj" fmla="val 340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1937EA45-9389-44CB-AC9E-47D745AFA466}"/>
              </a:ext>
            </a:extLst>
          </p:cNvPr>
          <p:cNvSpPr/>
          <p:nvPr/>
        </p:nvSpPr>
        <p:spPr>
          <a:xfrm>
            <a:off x="8406480" y="1485298"/>
            <a:ext cx="2986334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Black" panose="00000A00000000000000" pitchFamily="50" charset="-52"/>
                <a:ea typeface="Petrona Bold" pitchFamily="34" charset="-122"/>
              </a:rPr>
              <a:t>Правовая поддержка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Black" panose="00000A00000000000000" pitchFamily="50" charset="-52"/>
              <a:ea typeface="Petrona Bold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812581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8455</TotalTime>
  <Words>574</Words>
  <Application>Microsoft Office PowerPoint</Application>
  <PresentationFormat>Широкоэкранный</PresentationFormat>
  <Paragraphs>83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Blogger Sans</vt:lpstr>
      <vt:lpstr>Akrobat Black</vt:lpstr>
      <vt:lpstr>Times New Roman</vt:lpstr>
      <vt:lpstr>Wingdings 3</vt:lpstr>
      <vt:lpstr>Сектор</vt:lpstr>
      <vt:lpstr>Опыт и практические аспекты внедрения интеграционного обмена со справочно-правовой системой и региональной информационной системой в сфере закупок Республики Саха (Якутия)</vt:lpstr>
      <vt:lpstr>Региональная информационная система в сфере закупок Республики Саха (Якутия)</vt:lpstr>
      <vt:lpstr>Презентация PowerPoint</vt:lpstr>
      <vt:lpstr>Реализация Схемы интеграционного обмена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возможности в региональной информационной системе в сфере закупок Республики Саха (Якутия) «WEB-Торги-КС»</dc:title>
  <dc:creator>sofron</dc:creator>
  <cp:lastModifiedBy>Елена Игнатенкова</cp:lastModifiedBy>
  <cp:revision>212</cp:revision>
  <dcterms:created xsi:type="dcterms:W3CDTF">2024-09-24T07:23:51Z</dcterms:created>
  <dcterms:modified xsi:type="dcterms:W3CDTF">2024-12-04T07:30:34Z</dcterms:modified>
</cp:coreProperties>
</file>